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77" r:id="rId3"/>
    <p:sldId id="264" r:id="rId4"/>
    <p:sldId id="274" r:id="rId5"/>
    <p:sldId id="262" r:id="rId6"/>
    <p:sldId id="260" r:id="rId7"/>
    <p:sldId id="282" r:id="rId8"/>
    <p:sldId id="261" r:id="rId9"/>
    <p:sldId id="263" r:id="rId10"/>
    <p:sldId id="284" r:id="rId11"/>
    <p:sldId id="283" r:id="rId12"/>
    <p:sldId id="270" r:id="rId13"/>
    <p:sldId id="275" r:id="rId14"/>
    <p:sldId id="28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01769F-7953-4602-B03B-07F4A7477C4F}" v="40" dt="2024-04-30T14:53:34.1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951" autoAdjust="0"/>
    <p:restoredTop sz="94807"/>
  </p:normalViewPr>
  <p:slideViewPr>
    <p:cSldViewPr snapToGrid="0">
      <p:cViewPr varScale="1">
        <p:scale>
          <a:sx n="138" d="100"/>
          <a:sy n="138" d="100"/>
        </p:scale>
        <p:origin x="184" y="146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e, Albert Jay (Al) CIV USARMY CAC (USA)" userId="8eb70fc5-26fa-4370-8cf0-9d2ae9d75688" providerId="ADAL" clId="{1101769F-7953-4602-B03B-07F4A7477C4F}"/>
    <pc:docChg chg="undo custSel addSld delSld modSld">
      <pc:chgData name="Lee, Albert Jay (Al) CIV USARMY CAC (USA)" userId="8eb70fc5-26fa-4370-8cf0-9d2ae9d75688" providerId="ADAL" clId="{1101769F-7953-4602-B03B-07F4A7477C4F}" dt="2024-04-30T14:54:07.300" v="921" actId="20577"/>
      <pc:docMkLst>
        <pc:docMk/>
      </pc:docMkLst>
      <pc:sldChg chg="modSp mod">
        <pc:chgData name="Lee, Albert Jay (Al) CIV USARMY CAC (USA)" userId="8eb70fc5-26fa-4370-8cf0-9d2ae9d75688" providerId="ADAL" clId="{1101769F-7953-4602-B03B-07F4A7477C4F}" dt="2024-04-30T14:27:00.262" v="39" actId="27636"/>
        <pc:sldMkLst>
          <pc:docMk/>
          <pc:sldMk cId="1020146215" sldId="256"/>
        </pc:sldMkLst>
        <pc:spChg chg="mod">
          <ac:chgData name="Lee, Albert Jay (Al) CIV USARMY CAC (USA)" userId="8eb70fc5-26fa-4370-8cf0-9d2ae9d75688" providerId="ADAL" clId="{1101769F-7953-4602-B03B-07F4A7477C4F}" dt="2024-04-30T14:27:00.262" v="39" actId="27636"/>
          <ac:spMkLst>
            <pc:docMk/>
            <pc:sldMk cId="1020146215" sldId="256"/>
            <ac:spMk id="3" creationId="{EC9DD5C8-90A0-C5F9-59A6-AC885909B94A}"/>
          </ac:spMkLst>
        </pc:spChg>
      </pc:sldChg>
      <pc:sldChg chg="modSp del mod">
        <pc:chgData name="Lee, Albert Jay (Al) CIV USARMY CAC (USA)" userId="8eb70fc5-26fa-4370-8cf0-9d2ae9d75688" providerId="ADAL" clId="{1101769F-7953-4602-B03B-07F4A7477C4F}" dt="2024-04-30T14:37:43.753" v="376" actId="47"/>
        <pc:sldMkLst>
          <pc:docMk/>
          <pc:sldMk cId="844773883" sldId="257"/>
        </pc:sldMkLst>
        <pc:spChg chg="mod">
          <ac:chgData name="Lee, Albert Jay (Al) CIV USARMY CAC (USA)" userId="8eb70fc5-26fa-4370-8cf0-9d2ae9d75688" providerId="ADAL" clId="{1101769F-7953-4602-B03B-07F4A7477C4F}" dt="2024-04-30T14:31:16.417" v="43" actId="20577"/>
          <ac:spMkLst>
            <pc:docMk/>
            <pc:sldMk cId="844773883" sldId="257"/>
            <ac:spMk id="2" creationId="{9D674B0A-7D17-C9F0-F83F-4A27F163DD73}"/>
          </ac:spMkLst>
        </pc:spChg>
      </pc:sldChg>
      <pc:sldChg chg="del">
        <pc:chgData name="Lee, Albert Jay (Al) CIV USARMY CAC (USA)" userId="8eb70fc5-26fa-4370-8cf0-9d2ae9d75688" providerId="ADAL" clId="{1101769F-7953-4602-B03B-07F4A7477C4F}" dt="2024-04-30T14:35:33.886" v="181" actId="47"/>
        <pc:sldMkLst>
          <pc:docMk/>
          <pc:sldMk cId="3467576423" sldId="258"/>
        </pc:sldMkLst>
      </pc:sldChg>
      <pc:sldChg chg="addSp modSp mod">
        <pc:chgData name="Lee, Albert Jay (Al) CIV USARMY CAC (USA)" userId="8eb70fc5-26fa-4370-8cf0-9d2ae9d75688" providerId="ADAL" clId="{1101769F-7953-4602-B03B-07F4A7477C4F}" dt="2024-04-30T14:42:04.359" v="506" actId="404"/>
        <pc:sldMkLst>
          <pc:docMk/>
          <pc:sldMk cId="2239926571" sldId="260"/>
        </pc:sldMkLst>
        <pc:spChg chg="add mod">
          <ac:chgData name="Lee, Albert Jay (Al) CIV USARMY CAC (USA)" userId="8eb70fc5-26fa-4370-8cf0-9d2ae9d75688" providerId="ADAL" clId="{1101769F-7953-4602-B03B-07F4A7477C4F}" dt="2024-04-30T14:42:04.359" v="506" actId="404"/>
          <ac:spMkLst>
            <pc:docMk/>
            <pc:sldMk cId="2239926571" sldId="260"/>
            <ac:spMk id="5" creationId="{561A3642-DC69-1FD4-5496-39F59686D3C8}"/>
          </ac:spMkLst>
        </pc:spChg>
      </pc:sldChg>
      <pc:sldChg chg="addSp modSp mod">
        <pc:chgData name="Lee, Albert Jay (Al) CIV USARMY CAC (USA)" userId="8eb70fc5-26fa-4370-8cf0-9d2ae9d75688" providerId="ADAL" clId="{1101769F-7953-4602-B03B-07F4A7477C4F}" dt="2024-04-30T14:42:09.032" v="507" actId="404"/>
        <pc:sldMkLst>
          <pc:docMk/>
          <pc:sldMk cId="585918774" sldId="261"/>
        </pc:sldMkLst>
        <pc:spChg chg="add mod">
          <ac:chgData name="Lee, Albert Jay (Al) CIV USARMY CAC (USA)" userId="8eb70fc5-26fa-4370-8cf0-9d2ae9d75688" providerId="ADAL" clId="{1101769F-7953-4602-B03B-07F4A7477C4F}" dt="2024-04-30T14:42:09.032" v="507" actId="404"/>
          <ac:spMkLst>
            <pc:docMk/>
            <pc:sldMk cId="585918774" sldId="261"/>
            <ac:spMk id="5" creationId="{1B797043-DD58-8288-B4C7-2F19DA86A9D7}"/>
          </ac:spMkLst>
        </pc:spChg>
      </pc:sldChg>
      <pc:sldChg chg="addSp modSp mod">
        <pc:chgData name="Lee, Albert Jay (Al) CIV USARMY CAC (USA)" userId="8eb70fc5-26fa-4370-8cf0-9d2ae9d75688" providerId="ADAL" clId="{1101769F-7953-4602-B03B-07F4A7477C4F}" dt="2024-04-30T14:41:24.192" v="490" actId="404"/>
        <pc:sldMkLst>
          <pc:docMk/>
          <pc:sldMk cId="1056080633" sldId="262"/>
        </pc:sldMkLst>
        <pc:spChg chg="add mod">
          <ac:chgData name="Lee, Albert Jay (Al) CIV USARMY CAC (USA)" userId="8eb70fc5-26fa-4370-8cf0-9d2ae9d75688" providerId="ADAL" clId="{1101769F-7953-4602-B03B-07F4A7477C4F}" dt="2024-04-30T14:41:24.192" v="490" actId="404"/>
          <ac:spMkLst>
            <pc:docMk/>
            <pc:sldMk cId="1056080633" sldId="262"/>
            <ac:spMk id="5" creationId="{D21802DE-5C71-BBB3-A146-E734196F8422}"/>
          </ac:spMkLst>
        </pc:spChg>
      </pc:sldChg>
      <pc:sldChg chg="addSp modSp mod">
        <pc:chgData name="Lee, Albert Jay (Al) CIV USARMY CAC (USA)" userId="8eb70fc5-26fa-4370-8cf0-9d2ae9d75688" providerId="ADAL" clId="{1101769F-7953-4602-B03B-07F4A7477C4F}" dt="2024-04-30T14:41:39.946" v="503" actId="404"/>
        <pc:sldMkLst>
          <pc:docMk/>
          <pc:sldMk cId="4268054934" sldId="263"/>
        </pc:sldMkLst>
        <pc:spChg chg="add mod">
          <ac:chgData name="Lee, Albert Jay (Al) CIV USARMY CAC (USA)" userId="8eb70fc5-26fa-4370-8cf0-9d2ae9d75688" providerId="ADAL" clId="{1101769F-7953-4602-B03B-07F4A7477C4F}" dt="2024-04-30T14:41:39.946" v="503" actId="404"/>
          <ac:spMkLst>
            <pc:docMk/>
            <pc:sldMk cId="4268054934" sldId="263"/>
            <ac:spMk id="5" creationId="{4BD2517B-5D50-842E-20DE-FD3513FBDE3B}"/>
          </ac:spMkLst>
        </pc:spChg>
      </pc:sldChg>
      <pc:sldChg chg="addSp modSp new mod">
        <pc:chgData name="Lee, Albert Jay (Al) CIV USARMY CAC (USA)" userId="8eb70fc5-26fa-4370-8cf0-9d2ae9d75688" providerId="ADAL" clId="{1101769F-7953-4602-B03B-07F4A7477C4F}" dt="2024-04-30T14:34:47.549" v="179" actId="1076"/>
        <pc:sldMkLst>
          <pc:docMk/>
          <pc:sldMk cId="2759075151" sldId="264"/>
        </pc:sldMkLst>
        <pc:spChg chg="mod">
          <ac:chgData name="Lee, Albert Jay (Al) CIV USARMY CAC (USA)" userId="8eb70fc5-26fa-4370-8cf0-9d2ae9d75688" providerId="ADAL" clId="{1101769F-7953-4602-B03B-07F4A7477C4F}" dt="2024-04-30T14:31:49.789" v="62" actId="20577"/>
          <ac:spMkLst>
            <pc:docMk/>
            <pc:sldMk cId="2759075151" sldId="264"/>
            <ac:spMk id="2" creationId="{4EB589EF-AEE8-B114-DEAF-4FFFE49D6A73}"/>
          </ac:spMkLst>
        </pc:spChg>
        <pc:spChg chg="mod">
          <ac:chgData name="Lee, Albert Jay (Al) CIV USARMY CAC (USA)" userId="8eb70fc5-26fa-4370-8cf0-9d2ae9d75688" providerId="ADAL" clId="{1101769F-7953-4602-B03B-07F4A7477C4F}" dt="2024-04-30T14:32:33.162" v="160" actId="20577"/>
          <ac:spMkLst>
            <pc:docMk/>
            <pc:sldMk cId="2759075151" sldId="264"/>
            <ac:spMk id="3" creationId="{041DBB9D-3155-ADF8-B20D-B2ADA6F30A94}"/>
          </ac:spMkLst>
        </pc:spChg>
        <pc:spChg chg="add mod">
          <ac:chgData name="Lee, Albert Jay (Al) CIV USARMY CAC (USA)" userId="8eb70fc5-26fa-4370-8cf0-9d2ae9d75688" providerId="ADAL" clId="{1101769F-7953-4602-B03B-07F4A7477C4F}" dt="2024-04-30T14:34:19.565" v="175" actId="207"/>
          <ac:spMkLst>
            <pc:docMk/>
            <pc:sldMk cId="2759075151" sldId="264"/>
            <ac:spMk id="4" creationId="{A59EE3AD-F5EC-8652-754F-E55310E85AA9}"/>
          </ac:spMkLst>
        </pc:spChg>
        <pc:spChg chg="add mod">
          <ac:chgData name="Lee, Albert Jay (Al) CIV USARMY CAC (USA)" userId="8eb70fc5-26fa-4370-8cf0-9d2ae9d75688" providerId="ADAL" clId="{1101769F-7953-4602-B03B-07F4A7477C4F}" dt="2024-04-30T14:34:19.565" v="175" actId="207"/>
          <ac:spMkLst>
            <pc:docMk/>
            <pc:sldMk cId="2759075151" sldId="264"/>
            <ac:spMk id="5" creationId="{1DEECB7B-CAE0-9C7C-2E45-42A029032FD2}"/>
          </ac:spMkLst>
        </pc:spChg>
        <pc:spChg chg="add mod">
          <ac:chgData name="Lee, Albert Jay (Al) CIV USARMY CAC (USA)" userId="8eb70fc5-26fa-4370-8cf0-9d2ae9d75688" providerId="ADAL" clId="{1101769F-7953-4602-B03B-07F4A7477C4F}" dt="2024-04-30T14:34:37.091" v="177" actId="1076"/>
          <ac:spMkLst>
            <pc:docMk/>
            <pc:sldMk cId="2759075151" sldId="264"/>
            <ac:spMk id="6" creationId="{4BDE2C14-74F6-0D3F-8D6A-21742EDCBD5F}"/>
          </ac:spMkLst>
        </pc:spChg>
        <pc:spChg chg="add mod">
          <ac:chgData name="Lee, Albert Jay (Al) CIV USARMY CAC (USA)" userId="8eb70fc5-26fa-4370-8cf0-9d2ae9d75688" providerId="ADAL" clId="{1101769F-7953-4602-B03B-07F4A7477C4F}" dt="2024-04-30T14:34:47.549" v="179" actId="1076"/>
          <ac:spMkLst>
            <pc:docMk/>
            <pc:sldMk cId="2759075151" sldId="264"/>
            <ac:spMk id="7" creationId="{8A7DDBBB-933D-8E6C-0A8E-F31DC245A6EB}"/>
          </ac:spMkLst>
        </pc:spChg>
      </pc:sldChg>
      <pc:sldChg chg="addSp modSp new mod">
        <pc:chgData name="Lee, Albert Jay (Al) CIV USARMY CAC (USA)" userId="8eb70fc5-26fa-4370-8cf0-9d2ae9d75688" providerId="ADAL" clId="{1101769F-7953-4602-B03B-07F4A7477C4F}" dt="2024-04-30T14:39:13.921" v="436" actId="404"/>
        <pc:sldMkLst>
          <pc:docMk/>
          <pc:sldMk cId="217145516" sldId="265"/>
        </pc:sldMkLst>
        <pc:spChg chg="mod">
          <ac:chgData name="Lee, Albert Jay (Al) CIV USARMY CAC (USA)" userId="8eb70fc5-26fa-4370-8cf0-9d2ae9d75688" providerId="ADAL" clId="{1101769F-7953-4602-B03B-07F4A7477C4F}" dt="2024-04-30T14:35:48.669" v="225" actId="20577"/>
          <ac:spMkLst>
            <pc:docMk/>
            <pc:sldMk cId="217145516" sldId="265"/>
            <ac:spMk id="2" creationId="{E339A5B2-DF1F-E447-7A34-BDF45B439B0B}"/>
          </ac:spMkLst>
        </pc:spChg>
        <pc:spChg chg="mod">
          <ac:chgData name="Lee, Albert Jay (Al) CIV USARMY CAC (USA)" userId="8eb70fc5-26fa-4370-8cf0-9d2ae9d75688" providerId="ADAL" clId="{1101769F-7953-4602-B03B-07F4A7477C4F}" dt="2024-04-30T14:38:35.597" v="391" actId="20577"/>
          <ac:spMkLst>
            <pc:docMk/>
            <pc:sldMk cId="217145516" sldId="265"/>
            <ac:spMk id="3" creationId="{3CA881A9-054C-EB06-7B79-29581CA71A4E}"/>
          </ac:spMkLst>
        </pc:spChg>
        <pc:spChg chg="add mod">
          <ac:chgData name="Lee, Albert Jay (Al) CIV USARMY CAC (USA)" userId="8eb70fc5-26fa-4370-8cf0-9d2ae9d75688" providerId="ADAL" clId="{1101769F-7953-4602-B03B-07F4A7477C4F}" dt="2024-04-30T14:38:56.568" v="413" actId="20577"/>
          <ac:spMkLst>
            <pc:docMk/>
            <pc:sldMk cId="217145516" sldId="265"/>
            <ac:spMk id="4" creationId="{9199C283-1AC4-3986-2058-152CC693B94B}"/>
          </ac:spMkLst>
        </pc:spChg>
        <pc:spChg chg="add mod">
          <ac:chgData name="Lee, Albert Jay (Al) CIV USARMY CAC (USA)" userId="8eb70fc5-26fa-4370-8cf0-9d2ae9d75688" providerId="ADAL" clId="{1101769F-7953-4602-B03B-07F4A7477C4F}" dt="2024-04-30T14:39:13.921" v="436" actId="404"/>
          <ac:spMkLst>
            <pc:docMk/>
            <pc:sldMk cId="217145516" sldId="265"/>
            <ac:spMk id="5" creationId="{A8B965F1-2FEF-67DC-8B87-72F08BDE0CF7}"/>
          </ac:spMkLst>
        </pc:spChg>
        <pc:spChg chg="add mod">
          <ac:chgData name="Lee, Albert Jay (Al) CIV USARMY CAC (USA)" userId="8eb70fc5-26fa-4370-8cf0-9d2ae9d75688" providerId="ADAL" clId="{1101769F-7953-4602-B03B-07F4A7477C4F}" dt="2024-04-30T14:38:46.935" v="393" actId="1076"/>
          <ac:spMkLst>
            <pc:docMk/>
            <pc:sldMk cId="217145516" sldId="265"/>
            <ac:spMk id="6" creationId="{DBB8DA6F-F3BF-E319-DFB7-9AA6822E2D1A}"/>
          </ac:spMkLst>
        </pc:spChg>
        <pc:spChg chg="add mod">
          <ac:chgData name="Lee, Albert Jay (Al) CIV USARMY CAC (USA)" userId="8eb70fc5-26fa-4370-8cf0-9d2ae9d75688" providerId="ADAL" clId="{1101769F-7953-4602-B03B-07F4A7477C4F}" dt="2024-04-30T14:38:46.935" v="393" actId="1076"/>
          <ac:spMkLst>
            <pc:docMk/>
            <pc:sldMk cId="217145516" sldId="265"/>
            <ac:spMk id="7" creationId="{14884260-3BED-5152-31A3-2CF279651F9C}"/>
          </ac:spMkLst>
        </pc:spChg>
      </pc:sldChg>
      <pc:sldChg chg="modSp new mod">
        <pc:chgData name="Lee, Albert Jay (Al) CIV USARMY CAC (USA)" userId="8eb70fc5-26fa-4370-8cf0-9d2ae9d75688" providerId="ADAL" clId="{1101769F-7953-4602-B03B-07F4A7477C4F}" dt="2024-04-30T14:43:57.498" v="598" actId="20577"/>
        <pc:sldMkLst>
          <pc:docMk/>
          <pc:sldMk cId="4226442436" sldId="266"/>
        </pc:sldMkLst>
        <pc:spChg chg="mod">
          <ac:chgData name="Lee, Albert Jay (Al) CIV USARMY CAC (USA)" userId="8eb70fc5-26fa-4370-8cf0-9d2ae9d75688" providerId="ADAL" clId="{1101769F-7953-4602-B03B-07F4A7477C4F}" dt="2024-04-30T14:43:57.498" v="598" actId="20577"/>
          <ac:spMkLst>
            <pc:docMk/>
            <pc:sldMk cId="4226442436" sldId="266"/>
            <ac:spMk id="2" creationId="{78E59C55-3826-7778-2795-4D4A8759655D}"/>
          </ac:spMkLst>
        </pc:spChg>
        <pc:spChg chg="mod">
          <ac:chgData name="Lee, Albert Jay (Al) CIV USARMY CAC (USA)" userId="8eb70fc5-26fa-4370-8cf0-9d2ae9d75688" providerId="ADAL" clId="{1101769F-7953-4602-B03B-07F4A7477C4F}" dt="2024-04-30T14:43:40.793" v="563" actId="20577"/>
          <ac:spMkLst>
            <pc:docMk/>
            <pc:sldMk cId="4226442436" sldId="266"/>
            <ac:spMk id="3" creationId="{C4624163-AE34-2679-F5B2-E31EE0055DFA}"/>
          </ac:spMkLst>
        </pc:spChg>
        <pc:spChg chg="mod">
          <ac:chgData name="Lee, Albert Jay (Al) CIV USARMY CAC (USA)" userId="8eb70fc5-26fa-4370-8cf0-9d2ae9d75688" providerId="ADAL" clId="{1101769F-7953-4602-B03B-07F4A7477C4F}" dt="2024-04-30T14:43:48.577" v="588" actId="20577"/>
          <ac:spMkLst>
            <pc:docMk/>
            <pc:sldMk cId="4226442436" sldId="266"/>
            <ac:spMk id="4" creationId="{67B0CDBB-5411-470D-F0CE-79B6B31A485C}"/>
          </ac:spMkLst>
        </pc:spChg>
      </pc:sldChg>
      <pc:sldChg chg="modSp new mod">
        <pc:chgData name="Lee, Albert Jay (Al) CIV USARMY CAC (USA)" userId="8eb70fc5-26fa-4370-8cf0-9d2ae9d75688" providerId="ADAL" clId="{1101769F-7953-4602-B03B-07F4A7477C4F}" dt="2024-04-30T14:45:17.364" v="678" actId="20577"/>
        <pc:sldMkLst>
          <pc:docMk/>
          <pc:sldMk cId="3937462829" sldId="267"/>
        </pc:sldMkLst>
        <pc:spChg chg="mod">
          <ac:chgData name="Lee, Albert Jay (Al) CIV USARMY CAC (USA)" userId="8eb70fc5-26fa-4370-8cf0-9d2ae9d75688" providerId="ADAL" clId="{1101769F-7953-4602-B03B-07F4A7477C4F}" dt="2024-04-30T14:44:50.326" v="601" actId="20577"/>
          <ac:spMkLst>
            <pc:docMk/>
            <pc:sldMk cId="3937462829" sldId="267"/>
            <ac:spMk id="2" creationId="{EB8F30CF-32DB-73E5-1C31-6EBD8445F9CB}"/>
          </ac:spMkLst>
        </pc:spChg>
        <pc:spChg chg="mod">
          <ac:chgData name="Lee, Albert Jay (Al) CIV USARMY CAC (USA)" userId="8eb70fc5-26fa-4370-8cf0-9d2ae9d75688" providerId="ADAL" clId="{1101769F-7953-4602-B03B-07F4A7477C4F}" dt="2024-04-30T14:45:02.349" v="645" actId="20577"/>
          <ac:spMkLst>
            <pc:docMk/>
            <pc:sldMk cId="3937462829" sldId="267"/>
            <ac:spMk id="3" creationId="{750BFA45-D6B6-0436-C5D8-891680235018}"/>
          </ac:spMkLst>
        </pc:spChg>
        <pc:spChg chg="mod">
          <ac:chgData name="Lee, Albert Jay (Al) CIV USARMY CAC (USA)" userId="8eb70fc5-26fa-4370-8cf0-9d2ae9d75688" providerId="ADAL" clId="{1101769F-7953-4602-B03B-07F4A7477C4F}" dt="2024-04-30T14:45:17.364" v="678" actId="20577"/>
          <ac:spMkLst>
            <pc:docMk/>
            <pc:sldMk cId="3937462829" sldId="267"/>
            <ac:spMk id="4" creationId="{15C67C7C-DA66-C043-5BD5-7945C184CEEB}"/>
          </ac:spMkLst>
        </pc:spChg>
      </pc:sldChg>
      <pc:sldChg chg="modSp new del mod">
        <pc:chgData name="Lee, Albert Jay (Al) CIV USARMY CAC (USA)" userId="8eb70fc5-26fa-4370-8cf0-9d2ae9d75688" providerId="ADAL" clId="{1101769F-7953-4602-B03B-07F4A7477C4F}" dt="2024-04-30T14:46:42.743" v="745" actId="47"/>
        <pc:sldMkLst>
          <pc:docMk/>
          <pc:sldMk cId="2041727257" sldId="268"/>
        </pc:sldMkLst>
        <pc:spChg chg="mod">
          <ac:chgData name="Lee, Albert Jay (Al) CIV USARMY CAC (USA)" userId="8eb70fc5-26fa-4370-8cf0-9d2ae9d75688" providerId="ADAL" clId="{1101769F-7953-4602-B03B-07F4A7477C4F}" dt="2024-04-30T14:46:13.456" v="740" actId="20577"/>
          <ac:spMkLst>
            <pc:docMk/>
            <pc:sldMk cId="2041727257" sldId="268"/>
            <ac:spMk id="2" creationId="{EE6C3C3D-8DB3-EBFD-A6F6-DE5EA9BF0775}"/>
          </ac:spMkLst>
        </pc:spChg>
      </pc:sldChg>
      <pc:sldChg chg="addSp delSp modSp new del mod">
        <pc:chgData name="Lee, Albert Jay (Al) CIV USARMY CAC (USA)" userId="8eb70fc5-26fa-4370-8cf0-9d2ae9d75688" providerId="ADAL" clId="{1101769F-7953-4602-B03B-07F4A7477C4F}" dt="2024-04-30T14:49:07.713" v="843" actId="47"/>
        <pc:sldMkLst>
          <pc:docMk/>
          <pc:sldMk cId="3425740980" sldId="269"/>
        </pc:sldMkLst>
        <pc:spChg chg="mod">
          <ac:chgData name="Lee, Albert Jay (Al) CIV USARMY CAC (USA)" userId="8eb70fc5-26fa-4370-8cf0-9d2ae9d75688" providerId="ADAL" clId="{1101769F-7953-4602-B03B-07F4A7477C4F}" dt="2024-04-30T14:48:23.717" v="840" actId="207"/>
          <ac:spMkLst>
            <pc:docMk/>
            <pc:sldMk cId="3425740980" sldId="269"/>
            <ac:spMk id="2" creationId="{2010B332-9752-C62C-11F3-01E8DB1EFBA9}"/>
          </ac:spMkLst>
        </pc:spChg>
        <pc:spChg chg="add del">
          <ac:chgData name="Lee, Albert Jay (Al) CIV USARMY CAC (USA)" userId="8eb70fc5-26fa-4370-8cf0-9d2ae9d75688" providerId="ADAL" clId="{1101769F-7953-4602-B03B-07F4A7477C4F}" dt="2024-04-30T14:46:39.565" v="743" actId="22"/>
          <ac:spMkLst>
            <pc:docMk/>
            <pc:sldMk cId="3425740980" sldId="269"/>
            <ac:spMk id="5" creationId="{32C61FE1-AD53-706C-90B5-9A803DF80635}"/>
          </ac:spMkLst>
        </pc:spChg>
      </pc:sldChg>
      <pc:sldChg chg="modSp new mod">
        <pc:chgData name="Lee, Albert Jay (Al) CIV USARMY CAC (USA)" userId="8eb70fc5-26fa-4370-8cf0-9d2ae9d75688" providerId="ADAL" clId="{1101769F-7953-4602-B03B-07F4A7477C4F}" dt="2024-04-30T14:54:07.300" v="921" actId="20577"/>
        <pc:sldMkLst>
          <pc:docMk/>
          <pc:sldMk cId="4032794765" sldId="270"/>
        </pc:sldMkLst>
        <pc:spChg chg="mod">
          <ac:chgData name="Lee, Albert Jay (Al) CIV USARMY CAC (USA)" userId="8eb70fc5-26fa-4370-8cf0-9d2ae9d75688" providerId="ADAL" clId="{1101769F-7953-4602-B03B-07F4A7477C4F}" dt="2024-04-30T14:49:03.286" v="842"/>
          <ac:spMkLst>
            <pc:docMk/>
            <pc:sldMk cId="4032794765" sldId="270"/>
            <ac:spMk id="2" creationId="{84049699-7C84-E43E-DAE5-4C34CB263F69}"/>
          </ac:spMkLst>
        </pc:spChg>
        <pc:spChg chg="mod">
          <ac:chgData name="Lee, Albert Jay (Al) CIV USARMY CAC (USA)" userId="8eb70fc5-26fa-4370-8cf0-9d2ae9d75688" providerId="ADAL" clId="{1101769F-7953-4602-B03B-07F4A7477C4F}" dt="2024-04-30T14:54:07.300" v="921" actId="20577"/>
          <ac:spMkLst>
            <pc:docMk/>
            <pc:sldMk cId="4032794765" sldId="270"/>
            <ac:spMk id="3" creationId="{DB294636-852E-E767-29F4-4BEAC48E056E}"/>
          </ac:spMkLst>
        </pc:spChg>
        <pc:spChg chg="mod">
          <ac:chgData name="Lee, Albert Jay (Al) CIV USARMY CAC (USA)" userId="8eb70fc5-26fa-4370-8cf0-9d2ae9d75688" providerId="ADAL" clId="{1101769F-7953-4602-B03B-07F4A7477C4F}" dt="2024-04-30T14:54:05.100" v="920" actId="20577"/>
          <ac:spMkLst>
            <pc:docMk/>
            <pc:sldMk cId="4032794765" sldId="270"/>
            <ac:spMk id="4" creationId="{B30716EB-DAD9-DD56-8109-7DE7F0E25A0E}"/>
          </ac:spMkLst>
        </pc:spChg>
      </pc:sldChg>
      <pc:sldChg chg="modSp new mod">
        <pc:chgData name="Lee, Albert Jay (Al) CIV USARMY CAC (USA)" userId="8eb70fc5-26fa-4370-8cf0-9d2ae9d75688" providerId="ADAL" clId="{1101769F-7953-4602-B03B-07F4A7477C4F}" dt="2024-04-30T14:49:22.440" v="854" actId="20577"/>
        <pc:sldMkLst>
          <pc:docMk/>
          <pc:sldMk cId="2719438277" sldId="271"/>
        </pc:sldMkLst>
        <pc:spChg chg="mod">
          <ac:chgData name="Lee, Albert Jay (Al) CIV USARMY CAC (USA)" userId="8eb70fc5-26fa-4370-8cf0-9d2ae9d75688" providerId="ADAL" clId="{1101769F-7953-4602-B03B-07F4A7477C4F}" dt="2024-04-30T14:49:22.440" v="854" actId="20577"/>
          <ac:spMkLst>
            <pc:docMk/>
            <pc:sldMk cId="2719438277" sldId="271"/>
            <ac:spMk id="2" creationId="{AED17F14-0288-22F9-BFB6-A1408AC7981D}"/>
          </ac:spMkLst>
        </pc:spChg>
      </pc:sldChg>
      <pc:sldChg chg="new del">
        <pc:chgData name="Lee, Albert Jay (Al) CIV USARMY CAC (USA)" userId="8eb70fc5-26fa-4370-8cf0-9d2ae9d75688" providerId="ADAL" clId="{1101769F-7953-4602-B03B-07F4A7477C4F}" dt="2024-04-30T14:49:41.750" v="856" actId="47"/>
        <pc:sldMkLst>
          <pc:docMk/>
          <pc:sldMk cId="1103686756" sldId="272"/>
        </pc:sldMkLst>
      </pc:sldChg>
      <pc:sldChg chg="addSp delSp modSp new">
        <pc:chgData name="Lee, Albert Jay (Al) CIV USARMY CAC (USA)" userId="8eb70fc5-26fa-4370-8cf0-9d2ae9d75688" providerId="ADAL" clId="{1101769F-7953-4602-B03B-07F4A7477C4F}" dt="2024-04-30T14:53:34.191" v="889" actId="1076"/>
        <pc:sldMkLst>
          <pc:docMk/>
          <pc:sldMk cId="3445509354" sldId="272"/>
        </pc:sldMkLst>
        <pc:spChg chg="add del">
          <ac:chgData name="Lee, Albert Jay (Al) CIV USARMY CAC (USA)" userId="8eb70fc5-26fa-4370-8cf0-9d2ae9d75688" providerId="ADAL" clId="{1101769F-7953-4602-B03B-07F4A7477C4F}" dt="2024-04-30T14:50:54.335" v="859" actId="478"/>
          <ac:spMkLst>
            <pc:docMk/>
            <pc:sldMk cId="3445509354" sldId="272"/>
            <ac:spMk id="2" creationId="{736F00B3-A2EE-556E-83C8-4A5937DB3DC8}"/>
          </ac:spMkLst>
        </pc:spChg>
        <pc:picChg chg="add mod">
          <ac:chgData name="Lee, Albert Jay (Al) CIV USARMY CAC (USA)" userId="8eb70fc5-26fa-4370-8cf0-9d2ae9d75688" providerId="ADAL" clId="{1101769F-7953-4602-B03B-07F4A7477C4F}" dt="2024-04-30T14:53:34.191" v="889" actId="1076"/>
          <ac:picMkLst>
            <pc:docMk/>
            <pc:sldMk cId="3445509354" sldId="272"/>
            <ac:picMk id="1028" creationId="{DDEF2C88-1829-0BD1-9F81-D007447FC453}"/>
          </ac:picMkLst>
        </pc:picChg>
      </pc:sldChg>
    </pc:docChg>
  </pc:docChgLst>
</pc:chgInfo>
</file>

<file path=ppt/media/hdphoto1.wdp>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9905FC-9777-0548-9B4C-612445C1FF1C}" type="datetimeFigureOut">
              <a:rPr lang="en-US" smtClean="0"/>
              <a:t>5/3/24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25696A-AD9F-1B44-BF7C-AFA0EC99E28D}" type="slidenum">
              <a:rPr lang="en-US" smtClean="0"/>
              <a:t>‹#›</a:t>
            </a:fld>
            <a:endParaRPr lang="en-US"/>
          </a:p>
        </p:txBody>
      </p:sp>
    </p:spTree>
    <p:extLst>
      <p:ext uri="{BB962C8B-B14F-4D97-AF65-F5344CB8AC3E}">
        <p14:creationId xmlns:p14="http://schemas.microsoft.com/office/powerpoint/2010/main" val="3382013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25696A-AD9F-1B44-BF7C-AFA0EC99E28D}" type="slidenum">
              <a:rPr lang="en-US" smtClean="0"/>
              <a:t>2</a:t>
            </a:fld>
            <a:endParaRPr lang="en-US"/>
          </a:p>
        </p:txBody>
      </p:sp>
    </p:spTree>
    <p:extLst>
      <p:ext uri="{BB962C8B-B14F-4D97-AF65-F5344CB8AC3E}">
        <p14:creationId xmlns:p14="http://schemas.microsoft.com/office/powerpoint/2010/main" val="17181515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5/3/24</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435923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5/3/24</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767657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5/3/24</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447900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5/3/24</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873967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5/3/24</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501254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5/3/24</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9291239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5/3/24</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2598170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5/3/24</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177906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5/3/24</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1336833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5/3/24</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2941877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5/3/24</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881401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5/3/24</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24577383"/>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public.opendatasoft.com/explore/dataset/global-shark-attack/table/?flg=en-us&amp;disjunctive.country&amp;disjunctive.area&amp;disjunctive.activity&amp;dataChart" TargetMode="Externa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EF5FCA6D-A704-24B6-9B1C-735CE8AD3C9A}"/>
              </a:ext>
            </a:extLst>
          </p:cNvPr>
          <p:cNvSpPr>
            <a:spLocks noGrp="1"/>
          </p:cNvSpPr>
          <p:nvPr>
            <p:ph type="ctrTitle"/>
          </p:nvPr>
        </p:nvSpPr>
        <p:spPr>
          <a:xfrm>
            <a:off x="6209740" y="1122363"/>
            <a:ext cx="5066592" cy="1978346"/>
          </a:xfrm>
        </p:spPr>
        <p:txBody>
          <a:bodyPr>
            <a:normAutofit fontScale="90000"/>
          </a:bodyPr>
          <a:lstStyle/>
          <a:p>
            <a:r>
              <a:rPr lang="en-US" dirty="0"/>
              <a:t>Analyzing Patterns in Shark Attack Incidents: A Global Perspective</a:t>
            </a:r>
          </a:p>
        </p:txBody>
      </p:sp>
      <p:sp>
        <p:nvSpPr>
          <p:cNvPr id="3" name="Subtitle 2">
            <a:extLst>
              <a:ext uri="{FF2B5EF4-FFF2-40B4-BE49-F238E27FC236}">
                <a16:creationId xmlns:a16="http://schemas.microsoft.com/office/drawing/2014/main" id="{EC9DD5C8-90A0-C5F9-59A6-AC885909B94A}"/>
              </a:ext>
            </a:extLst>
          </p:cNvPr>
          <p:cNvSpPr>
            <a:spLocks noGrp="1"/>
          </p:cNvSpPr>
          <p:nvPr>
            <p:ph type="subTitle" idx="1"/>
          </p:nvPr>
        </p:nvSpPr>
        <p:spPr>
          <a:xfrm>
            <a:off x="6209740" y="3509963"/>
            <a:ext cx="5066592" cy="2383558"/>
          </a:xfrm>
        </p:spPr>
        <p:txBody>
          <a:bodyPr>
            <a:normAutofit fontScale="92500" lnSpcReduction="10000"/>
          </a:bodyPr>
          <a:lstStyle/>
          <a:p>
            <a:r>
              <a:rPr lang="en-US" sz="1600" b="1" u="sng" dirty="0"/>
              <a:t>Team Red Members</a:t>
            </a:r>
            <a:endParaRPr lang="en-US" sz="1600" dirty="0"/>
          </a:p>
          <a:p>
            <a:pPr marL="339725" indent="-169863">
              <a:lnSpc>
                <a:spcPct val="100000"/>
              </a:lnSpc>
              <a:buFont typeface="Arial" panose="020B0604020202020204" pitchFamily="34" charset="0"/>
              <a:buChar char="•"/>
            </a:pPr>
            <a:r>
              <a:rPr lang="en-US" sz="1600" dirty="0"/>
              <a:t>Courtney Cole</a:t>
            </a:r>
          </a:p>
          <a:p>
            <a:pPr marL="339725" indent="-169863">
              <a:lnSpc>
                <a:spcPct val="100000"/>
              </a:lnSpc>
              <a:buFont typeface="Arial" panose="020B0604020202020204" pitchFamily="34" charset="0"/>
              <a:buChar char="•"/>
            </a:pPr>
            <a:r>
              <a:rPr lang="en-US" sz="1600" dirty="0"/>
              <a:t>Mohamed Ibrahim</a:t>
            </a:r>
          </a:p>
          <a:p>
            <a:pPr marL="339725" indent="-169863">
              <a:lnSpc>
                <a:spcPct val="100000"/>
              </a:lnSpc>
              <a:buFont typeface="Arial" panose="020B0604020202020204" pitchFamily="34" charset="0"/>
              <a:buChar char="•"/>
            </a:pPr>
            <a:r>
              <a:rPr lang="en-US" sz="1600" dirty="0"/>
              <a:t>Albert Lee</a:t>
            </a:r>
          </a:p>
          <a:p>
            <a:pPr marL="339725" indent="-169863">
              <a:lnSpc>
                <a:spcPct val="100000"/>
              </a:lnSpc>
              <a:buFont typeface="Arial" panose="020B0604020202020204" pitchFamily="34" charset="0"/>
              <a:buChar char="•"/>
            </a:pPr>
            <a:r>
              <a:rPr lang="en-US" sz="1600" dirty="0"/>
              <a:t>Jay Singh</a:t>
            </a:r>
          </a:p>
          <a:p>
            <a:endParaRPr lang="en-US" sz="1600" dirty="0"/>
          </a:p>
          <a:p>
            <a:r>
              <a:rPr lang="en-US" sz="1600" dirty="0"/>
              <a:t>Date: May 2, 2024</a:t>
            </a:r>
          </a:p>
        </p:txBody>
      </p:sp>
      <p:pic>
        <p:nvPicPr>
          <p:cNvPr id="4" name="Picture 3" descr="An abstract genetic concept">
            <a:extLst>
              <a:ext uri="{FF2B5EF4-FFF2-40B4-BE49-F238E27FC236}">
                <a16:creationId xmlns:a16="http://schemas.microsoft.com/office/drawing/2014/main" id="{2D8E70C7-6B09-F86F-682E-43E8EF856CA4}"/>
              </a:ext>
            </a:extLst>
          </p:cNvPr>
          <p:cNvPicPr>
            <a:picLocks noChangeAspect="1"/>
          </p:cNvPicPr>
          <p:nvPr/>
        </p:nvPicPr>
        <p:blipFill rotWithShape="1">
          <a:blip r:embed="rId2"/>
          <a:srcRect l="11163" r="6170"/>
          <a:stretch/>
        </p:blipFill>
        <p:spPr>
          <a:xfrm>
            <a:off x="6824" y="10"/>
            <a:ext cx="5669280" cy="6857990"/>
          </a:xfrm>
          <a:prstGeom prst="rect">
            <a:avLst/>
          </a:prstGeom>
        </p:spPr>
      </p:pic>
      <p:sp>
        <p:nvSpPr>
          <p:cNvPr id="11" name="Freeform: Shape 10">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2838"/>
            <a:ext cx="3342291" cy="960875"/>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39" name="Group 138">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14" name="Freeform: Shape 13">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0" name="Freeform: Shape 139">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1" name="Freeform: Shape 140">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7"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9"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9740"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0201462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3E84B-1A7D-CBA6-F24B-1722BDE4CB3E}"/>
              </a:ext>
            </a:extLst>
          </p:cNvPr>
          <p:cNvSpPr>
            <a:spLocks noGrp="1"/>
          </p:cNvSpPr>
          <p:nvPr>
            <p:ph type="title"/>
          </p:nvPr>
        </p:nvSpPr>
        <p:spPr/>
        <p:txBody>
          <a:bodyPr>
            <a:normAutofit/>
          </a:bodyPr>
          <a:lstStyle/>
          <a:p>
            <a:r>
              <a:rPr lang="en-US" b="1" u="sng" dirty="0"/>
              <a:t>Geographic Hotspots</a:t>
            </a:r>
            <a:r>
              <a:rPr lang="en-US" dirty="0"/>
              <a:t>: Which locations are more prone to attacks, and why? (2 of 2)</a:t>
            </a:r>
          </a:p>
        </p:txBody>
      </p:sp>
      <p:pic>
        <p:nvPicPr>
          <p:cNvPr id="7" name="Picture 4" descr="Project Jupyter | Try Jupyter">
            <a:extLst>
              <a:ext uri="{FF2B5EF4-FFF2-40B4-BE49-F238E27FC236}">
                <a16:creationId xmlns:a16="http://schemas.microsoft.com/office/drawing/2014/main" id="{13666262-B16B-971C-A95E-1C55AC25AC5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2FA102F-E02D-F7DF-A693-2C6E9A4F5E40}"/>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3074" name="Picture 2" descr="Download Ai Generated, Car, Purple. Royalty-Free Stock Illustration Image -  Pixabay">
            <a:extLst>
              <a:ext uri="{FF2B5EF4-FFF2-40B4-BE49-F238E27FC236}">
                <a16:creationId xmlns:a16="http://schemas.microsoft.com/office/drawing/2014/main" id="{0BFCC470-0515-D1D3-8D75-084C946328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48216" y="1470958"/>
            <a:ext cx="1122036" cy="641673"/>
          </a:xfrm>
          <a:prstGeom prst="rect">
            <a:avLst/>
          </a:prstGeom>
          <a:noFill/>
          <a:ln w="19050">
            <a:solidFill>
              <a:schemeClr val="accent1">
                <a:shade val="15000"/>
              </a:schemeClr>
            </a:solidFill>
          </a:ln>
          <a:extLst>
            <a:ext uri="{909E8E84-426E-40DD-AFC4-6F175D3DCCD1}">
              <a14:hiddenFill xmlns:a14="http://schemas.microsoft.com/office/drawing/2010/main">
                <a:solidFill>
                  <a:srgbClr val="FFFFFF"/>
                </a:solidFill>
              </a14:hiddenFill>
            </a:ext>
          </a:extLst>
        </p:spPr>
      </p:pic>
      <p:pic>
        <p:nvPicPr>
          <p:cNvPr id="4" name="Picture 3" descr="A pie chart with different colored circles&#10;&#10;Description automatically generated">
            <a:extLst>
              <a:ext uri="{FF2B5EF4-FFF2-40B4-BE49-F238E27FC236}">
                <a16:creationId xmlns:a16="http://schemas.microsoft.com/office/drawing/2014/main" id="{333F0115-E1EC-A278-8C46-FE8E9C8AAD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65367" y="2484603"/>
            <a:ext cx="6661266" cy="4175945"/>
          </a:xfrm>
          <a:prstGeom prst="rect">
            <a:avLst/>
          </a:prstGeom>
          <a:ln w="19050">
            <a:solidFill>
              <a:schemeClr val="tx1"/>
            </a:solidFill>
          </a:ln>
        </p:spPr>
      </p:pic>
    </p:spTree>
    <p:extLst>
      <p:ext uri="{BB962C8B-B14F-4D97-AF65-F5344CB8AC3E}">
        <p14:creationId xmlns:p14="http://schemas.microsoft.com/office/powerpoint/2010/main" val="1977352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B524E-5525-79E1-885E-8C1B9400F16B}"/>
              </a:ext>
            </a:extLst>
          </p:cNvPr>
          <p:cNvSpPr>
            <a:spLocks noGrp="1"/>
          </p:cNvSpPr>
          <p:nvPr>
            <p:ph type="title"/>
          </p:nvPr>
        </p:nvSpPr>
        <p:spPr/>
        <p:txBody>
          <a:bodyPr/>
          <a:lstStyle/>
          <a:p>
            <a:r>
              <a:rPr lang="en-US" dirty="0"/>
              <a:t>Summary of Findings</a:t>
            </a:r>
          </a:p>
        </p:txBody>
      </p:sp>
      <p:sp>
        <p:nvSpPr>
          <p:cNvPr id="3" name="Content Placeholder 2">
            <a:extLst>
              <a:ext uri="{FF2B5EF4-FFF2-40B4-BE49-F238E27FC236}">
                <a16:creationId xmlns:a16="http://schemas.microsoft.com/office/drawing/2014/main" id="{D2D1A72A-56C0-57B5-6583-E9181DC2C5E4}"/>
              </a:ext>
            </a:extLst>
          </p:cNvPr>
          <p:cNvSpPr>
            <a:spLocks noGrp="1"/>
          </p:cNvSpPr>
          <p:nvPr>
            <p:ph idx="1"/>
          </p:nvPr>
        </p:nvSpPr>
        <p:spPr>
          <a:xfrm>
            <a:off x="525717" y="2521885"/>
            <a:ext cx="10077557" cy="4066922"/>
          </a:xfrm>
        </p:spPr>
        <p:txBody>
          <a:bodyPr>
            <a:normAutofit fontScale="62500" lnSpcReduction="20000"/>
          </a:bodyPr>
          <a:lstStyle/>
          <a:p>
            <a:pPr algn="l"/>
            <a:r>
              <a:rPr lang="en-US" b="1" i="0" u="none" strike="noStrike" dirty="0">
                <a:solidFill>
                  <a:srgbClr val="0D0D0D"/>
                </a:solidFill>
                <a:effectLst/>
                <a:latin typeface="Söhne"/>
              </a:rPr>
              <a:t>Activity and Risk</a:t>
            </a:r>
            <a:r>
              <a:rPr lang="en-US" b="0" i="0" u="none" strike="noStrike" dirty="0">
                <a:solidFill>
                  <a:srgbClr val="0D0D0D"/>
                </a:solidFill>
                <a:effectLst/>
                <a:latin typeface="Söhne"/>
              </a:rPr>
              <a:t>: Surfing, swimming, and spearfishing are activities with the highest shark attack incidents, underlining a clear correlation between time spent in shark-prevalent waters and the likelihood of attacks. Surfing alone accounts for 200 attacks, significantly influenced by the extended periods surfers spend in the surf zone.</a:t>
            </a:r>
          </a:p>
          <a:p>
            <a:pPr algn="l"/>
            <a:r>
              <a:rPr lang="en-US" b="1" i="0" u="none" strike="noStrike" dirty="0">
                <a:solidFill>
                  <a:srgbClr val="0D0D0D"/>
                </a:solidFill>
                <a:effectLst/>
                <a:latin typeface="Söhne"/>
              </a:rPr>
              <a:t>Shark Species and Behavior</a:t>
            </a:r>
            <a:r>
              <a:rPr lang="en-US" b="0" i="0" u="none" strike="noStrike" dirty="0">
                <a:solidFill>
                  <a:srgbClr val="0D0D0D"/>
                </a:solidFill>
                <a:effectLst/>
                <a:latin typeface="Söhne"/>
              </a:rPr>
              <a:t>: White Sharks, Tiger Sharks, and Bull Sharks are most frequently involved in attacks, attributed to their aggressive tendencies and human-like prey confusion. Specifically, White Sharks lead with 38.6% of attacks, illustrating their dominant presence in coastal regions frequented by humans.</a:t>
            </a:r>
          </a:p>
          <a:p>
            <a:pPr algn="l"/>
            <a:r>
              <a:rPr lang="en-US" b="1" i="0" u="none" strike="noStrike" dirty="0">
                <a:solidFill>
                  <a:srgbClr val="0D0D0D"/>
                </a:solidFill>
                <a:effectLst/>
                <a:latin typeface="Söhne"/>
              </a:rPr>
              <a:t>Seasonal Variations</a:t>
            </a:r>
            <a:r>
              <a:rPr lang="en-US" b="0" i="0" u="none" strike="noStrike" dirty="0">
                <a:solidFill>
                  <a:srgbClr val="0D0D0D"/>
                </a:solidFill>
                <a:effectLst/>
                <a:latin typeface="Söhne"/>
              </a:rPr>
              <a:t>: Shark attacks peak during the summer months, aligning with increased human activity in coastal waters. The highest monthly attack rate occurs in September with 78 incidents, emphasizing the seasonal rise in interactions during warmer periods.</a:t>
            </a:r>
          </a:p>
          <a:p>
            <a:pPr algn="l"/>
            <a:r>
              <a:rPr lang="en-US" b="1" i="0" u="none" strike="noStrike" dirty="0">
                <a:solidFill>
                  <a:srgbClr val="0D0D0D"/>
                </a:solidFill>
                <a:effectLst/>
                <a:latin typeface="Söhne"/>
              </a:rPr>
              <a:t>Severity of Injuries</a:t>
            </a:r>
            <a:r>
              <a:rPr lang="en-US" b="0" i="0" u="none" strike="noStrike" dirty="0">
                <a:solidFill>
                  <a:srgbClr val="0D0D0D"/>
                </a:solidFill>
                <a:effectLst/>
                <a:latin typeface="Söhne"/>
              </a:rPr>
              <a:t>: The majority of shark attacks (79.2%) do not result in severe injuries, suggesting that while shark encounters are dangerous, they often do not lead to significant harm. Effective and immediate medical responses post-attack play a crucial role in minimizing injury severity.</a:t>
            </a:r>
          </a:p>
          <a:p>
            <a:pPr algn="l"/>
            <a:r>
              <a:rPr lang="en-US" b="1" i="0" u="none" strike="noStrike" dirty="0">
                <a:solidFill>
                  <a:srgbClr val="0D0D0D"/>
                </a:solidFill>
                <a:effectLst/>
                <a:latin typeface="Söhne"/>
              </a:rPr>
              <a:t>Historical and Temporal Trends</a:t>
            </a:r>
            <a:r>
              <a:rPr lang="en-US" b="0" i="0" u="none" strike="noStrike" dirty="0">
                <a:solidFill>
                  <a:srgbClr val="0D0D0D"/>
                </a:solidFill>
                <a:effectLst/>
                <a:latin typeface="Söhne"/>
              </a:rPr>
              <a:t>: Over time, shark attacks have shown a general increase, particularly highlighted from 2000 to 2015, correlating with heightened global tourism and better data collection. However, recent years have seen a decline, possibly due to improved safety measures and changing environmental conditions.</a:t>
            </a:r>
          </a:p>
          <a:p>
            <a:r>
              <a:rPr lang="en-US" b="1" i="0" u="none" strike="noStrike" dirty="0">
                <a:solidFill>
                  <a:srgbClr val="0D0D0D"/>
                </a:solidFill>
                <a:effectLst/>
                <a:latin typeface="Söhne"/>
              </a:rPr>
              <a:t>Geographic Hotspots</a:t>
            </a:r>
            <a:r>
              <a:rPr lang="en-US" b="0" i="0" u="none" strike="noStrike" dirty="0">
                <a:solidFill>
                  <a:srgbClr val="0D0D0D"/>
                </a:solidFill>
                <a:effectLst/>
                <a:latin typeface="Söhne"/>
              </a:rPr>
              <a:t>: The United States, Australia, and South Africa are the primary geographic hotspots for shark attacks, collectively hosting over 96% of reported incidents. Within the USA, Florida is particularly noteworthy, accounting for 41.5% of the nation's attacks and approximately 23.6% of the shark attacks when considering the combined total from the USA, Australia, and South Africa. This is indicative of Florida's extensive coastline and high beachgoer presence. These regions are characterized by robust beach cultures, active marine recreational activities, and effective incident reporting systems, all of which contribute to the high incidence rates and ongoing efforts to mitigate shark-human interactions.</a:t>
            </a:r>
          </a:p>
        </p:txBody>
      </p:sp>
    </p:spTree>
    <p:extLst>
      <p:ext uri="{BB962C8B-B14F-4D97-AF65-F5344CB8AC3E}">
        <p14:creationId xmlns:p14="http://schemas.microsoft.com/office/powerpoint/2010/main" val="37427027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49699-7C84-E43E-DAE5-4C34CB263F69}"/>
              </a:ext>
            </a:extLst>
          </p:cNvPr>
          <p:cNvSpPr>
            <a:spLocks noGrp="1"/>
          </p:cNvSpPr>
          <p:nvPr>
            <p:ph type="title"/>
          </p:nvPr>
        </p:nvSpPr>
        <p:spPr/>
        <p:txBody>
          <a:bodyPr/>
          <a:lstStyle/>
          <a:p>
            <a:r>
              <a:rPr lang="en-US" dirty="0"/>
              <a:t>Limitations and Areas for Future Research</a:t>
            </a:r>
            <a:endParaRPr lang="en-US" sz="2800" dirty="0"/>
          </a:p>
        </p:txBody>
      </p:sp>
      <p:sp>
        <p:nvSpPr>
          <p:cNvPr id="3" name="Content Placeholder 2">
            <a:extLst>
              <a:ext uri="{FF2B5EF4-FFF2-40B4-BE49-F238E27FC236}">
                <a16:creationId xmlns:a16="http://schemas.microsoft.com/office/drawing/2014/main" id="{DB294636-852E-E767-29F4-4BEAC48E056E}"/>
              </a:ext>
            </a:extLst>
          </p:cNvPr>
          <p:cNvSpPr>
            <a:spLocks noGrp="1"/>
          </p:cNvSpPr>
          <p:nvPr>
            <p:ph idx="1"/>
          </p:nvPr>
        </p:nvSpPr>
        <p:spPr>
          <a:xfrm>
            <a:off x="5161154" y="573407"/>
            <a:ext cx="6296388" cy="4873625"/>
          </a:xfrm>
        </p:spPr>
        <p:txBody>
          <a:bodyPr/>
          <a:lstStyle/>
          <a:p>
            <a:r>
              <a:rPr lang="en-US" b="1" dirty="0"/>
              <a:t>Future Research:</a:t>
            </a:r>
          </a:p>
          <a:p>
            <a:pPr marL="342900" indent="-342900">
              <a:buFont typeface="Arial" panose="020B0604020202020204" pitchFamily="34" charset="0"/>
              <a:buChar char="•"/>
            </a:pPr>
            <a:r>
              <a:rPr lang="en-US" dirty="0"/>
              <a:t>Enhanced data collection (time of day, precise location data)</a:t>
            </a:r>
          </a:p>
          <a:p>
            <a:pPr marL="342900" indent="-342900">
              <a:buFont typeface="Arial" panose="020B0604020202020204" pitchFamily="34" charset="0"/>
              <a:buChar char="•"/>
            </a:pPr>
            <a:r>
              <a:rPr lang="en-US" dirty="0"/>
              <a:t>Human activity patterns (water sports, tourism)</a:t>
            </a:r>
          </a:p>
          <a:p>
            <a:pPr marL="342900" indent="-342900">
              <a:buFont typeface="Arial" panose="020B0604020202020204" pitchFamily="34" charset="0"/>
              <a:buChar char="•"/>
            </a:pPr>
            <a:r>
              <a:rPr lang="en-US" dirty="0"/>
              <a:t>Climate change effects</a:t>
            </a:r>
          </a:p>
          <a:p>
            <a:pPr marL="342900" indent="-342900">
              <a:buFont typeface="Arial" panose="020B0604020202020204" pitchFamily="34" charset="0"/>
              <a:buChar char="•"/>
            </a:pPr>
            <a:r>
              <a:rPr lang="en-US" dirty="0"/>
              <a:t>Technological and preventive measures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4" name="Text Placeholder 3">
            <a:extLst>
              <a:ext uri="{FF2B5EF4-FFF2-40B4-BE49-F238E27FC236}">
                <a16:creationId xmlns:a16="http://schemas.microsoft.com/office/drawing/2014/main" id="{B30716EB-DAD9-DD56-8109-7DE7F0E25A0E}"/>
              </a:ext>
            </a:extLst>
          </p:cNvPr>
          <p:cNvSpPr>
            <a:spLocks noGrp="1"/>
          </p:cNvSpPr>
          <p:nvPr>
            <p:ph type="body" sz="half" idx="2"/>
          </p:nvPr>
        </p:nvSpPr>
        <p:spPr/>
        <p:txBody>
          <a:bodyPr>
            <a:normAutofit/>
          </a:bodyPr>
          <a:lstStyle/>
          <a:p>
            <a:r>
              <a:rPr lang="en-US" b="1" dirty="0"/>
              <a:t>Limitations:</a:t>
            </a:r>
          </a:p>
          <a:p>
            <a:pPr marL="342900" indent="-342900">
              <a:buFont typeface="Arial" panose="020B0604020202020204" pitchFamily="34" charset="0"/>
              <a:buChar char="•"/>
            </a:pPr>
            <a:r>
              <a:rPr lang="en-US" dirty="0"/>
              <a:t>Incomplete data</a:t>
            </a:r>
          </a:p>
          <a:p>
            <a:pPr marL="342900" indent="-342900">
              <a:buFont typeface="Arial" panose="020B0604020202020204" pitchFamily="34" charset="0"/>
              <a:buChar char="•"/>
            </a:pPr>
            <a:r>
              <a:rPr lang="en-US" dirty="0"/>
              <a:t>Data granularity and quality</a:t>
            </a:r>
          </a:p>
          <a:p>
            <a:pPr marL="342900" indent="-342900">
              <a:buFont typeface="Arial" panose="020B0604020202020204" pitchFamily="34" charset="0"/>
              <a:buChar char="•"/>
            </a:pPr>
            <a:r>
              <a:rPr lang="en-US" dirty="0"/>
              <a:t>Did not consider external factors</a:t>
            </a:r>
          </a:p>
        </p:txBody>
      </p:sp>
      <p:pic>
        <p:nvPicPr>
          <p:cNvPr id="2050" name="Picture 2" descr="&quot;&quot;How to Avoid a Shark Attack&quot; Funny!&quot; Poster for Sale by finn343 |  Redbubble">
            <a:extLst>
              <a:ext uri="{FF2B5EF4-FFF2-40B4-BE49-F238E27FC236}">
                <a16:creationId xmlns:a16="http://schemas.microsoft.com/office/drawing/2014/main" id="{66F120B7-BCF8-E69C-AADD-310FF2E2BEE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405" t="24052" r="9680" b="24983"/>
          <a:stretch/>
        </p:blipFill>
        <p:spPr bwMode="auto">
          <a:xfrm>
            <a:off x="5916539" y="3429000"/>
            <a:ext cx="3666326" cy="3079113"/>
          </a:xfrm>
          <a:prstGeom prst="rect">
            <a:avLst/>
          </a:prstGeom>
          <a:noFill/>
          <a:effectLst>
            <a:softEdge rad="88689"/>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2794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FA9CA-EF0F-EAB6-43D1-9B387DAD226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5A533F2-3E24-D981-3063-1F7226744794}"/>
              </a:ext>
            </a:extLst>
          </p:cNvPr>
          <p:cNvSpPr>
            <a:spLocks noGrp="1"/>
          </p:cNvSpPr>
          <p:nvPr>
            <p:ph idx="1"/>
          </p:nvPr>
        </p:nvSpPr>
        <p:spPr>
          <a:xfrm>
            <a:off x="525717" y="2521885"/>
            <a:ext cx="10077557" cy="3699453"/>
          </a:xfrm>
        </p:spPr>
        <p:txBody>
          <a:bodyPr>
            <a:normAutofit fontScale="70000" lnSpcReduction="20000"/>
          </a:bodyPr>
          <a:lstStyle/>
          <a:p>
            <a:pPr algn="l"/>
            <a:r>
              <a:rPr lang="en-US" b="1" i="0" u="none" strike="noStrike" dirty="0">
                <a:solidFill>
                  <a:srgbClr val="0D0D0D"/>
                </a:solidFill>
                <a:effectLst/>
                <a:latin typeface="Söhne"/>
              </a:rPr>
              <a:t>Targeted Safety and Awareness: </a:t>
            </a:r>
            <a:r>
              <a:rPr lang="en-US" i="0" u="none" strike="noStrike" dirty="0">
                <a:solidFill>
                  <a:srgbClr val="0D0D0D"/>
                </a:solidFill>
                <a:effectLst/>
                <a:latin typeface="Söhne"/>
              </a:rPr>
              <a:t>Recognizing high-risk activities like surfing, swimming, and spearfishing is vital for the development of targeted safety measures and educational programs. Geographic hotspots, particularly in the USA, Australia, and South Africa, with Florida being a significant contributor, necessitate specific strategies that cater to their unique circumstances and high incidence rates. Developing comprehensive policies and launching awareness campaigns in these regions are crucial steps towards mitigating risks, enhancing beach safety, and educating the public about shark behavior.</a:t>
            </a:r>
          </a:p>
          <a:p>
            <a:pPr algn="l"/>
            <a:r>
              <a:rPr lang="en-US" b="1" i="0" u="none" strike="noStrike" dirty="0">
                <a:solidFill>
                  <a:srgbClr val="0D0D0D"/>
                </a:solidFill>
                <a:effectLst/>
                <a:latin typeface="Söhne"/>
              </a:rPr>
              <a:t>Species-Specific Strategies</a:t>
            </a:r>
            <a:r>
              <a:rPr lang="en-US" b="0" i="0" u="none" strike="noStrike" dirty="0">
                <a:solidFill>
                  <a:srgbClr val="0D0D0D"/>
                </a:solidFill>
                <a:effectLst/>
                <a:latin typeface="Söhne"/>
              </a:rPr>
              <a:t>: The predominant involvement of specific shark species such as White Sharks, Tiger Sharks, and Bull Sharks in attacks provides critical information that should guide the development of public safety strategies and conservation efforts. By understanding the behaviors and patterns of these species, policymakers can craft more effective responses that could help in reducing both the frequency and severity of shark attacks.</a:t>
            </a:r>
          </a:p>
          <a:p>
            <a:pPr algn="l"/>
            <a:r>
              <a:rPr lang="en-US" b="1" i="0" u="none" strike="noStrike" dirty="0">
                <a:solidFill>
                  <a:srgbClr val="0D0D0D"/>
                </a:solidFill>
                <a:effectLst/>
                <a:latin typeface="Söhne"/>
              </a:rPr>
              <a:t>Seasonal Patterns, Medical Response, &amp; Safety: </a:t>
            </a:r>
            <a:r>
              <a:rPr lang="en-US" i="0" u="none" strike="noStrike" dirty="0">
                <a:solidFill>
                  <a:srgbClr val="0D0D0D"/>
                </a:solidFill>
                <a:effectLst/>
                <a:latin typeface="Söhne"/>
              </a:rPr>
              <a:t>The seasonal increase in shark attacks during the warmer months and the overall upward trend highlight the urgent need for robust safety protocols. Enhancing lifeguard services and emergency medical responses during peak periods is crucial, especially in high-risk areas such as the USA, Australia, and South Africa. By improving resource allocation and on-site medical capabilities at beaches, we can significantly mitigate the impact of shark attacks and ensure quicker, more effective treatment of injuries when they occur. This integrated approach not only addresses the temporal fluctuations in shark activity but also reinforces the overall safety infrastructure for beachgoers.</a:t>
            </a:r>
          </a:p>
        </p:txBody>
      </p:sp>
    </p:spTree>
    <p:extLst>
      <p:ext uri="{BB962C8B-B14F-4D97-AF65-F5344CB8AC3E}">
        <p14:creationId xmlns:p14="http://schemas.microsoft.com/office/powerpoint/2010/main" val="2512120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Animated Question Mark, Download Free Animated Question Mark png ...">
            <a:extLst>
              <a:ext uri="{FF2B5EF4-FFF2-40B4-BE49-F238E27FC236}">
                <a16:creationId xmlns:a16="http://schemas.microsoft.com/office/drawing/2014/main" id="{DDEF2C88-1829-0BD1-9F81-D007447FC453}"/>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8175" b="90000" l="10000" r="90000">
                        <a14:foregroundMark x1="27375" y1="9750" x2="39575" y2="8175"/>
                        <a14:foregroundMark x1="39575" y1="8175" x2="44275" y2="10575"/>
                        <a14:foregroundMark x1="43300" y1="9475" x2="33475" y2="9275"/>
                        <a14:foregroundMark x1="33475" y1="9275" x2="38225" y2="8650"/>
                        <a14:foregroundMark x1="51975" y1="27225" x2="52925" y2="27350"/>
                        <a14:foregroundMark x1="53200" y1="27625" x2="54575" y2="37400"/>
                        <a14:foregroundMark x1="54575" y1="37400" x2="54575" y2="37400"/>
                        <a14:foregroundMark x1="52100" y1="29550" x2="50600" y2="42050"/>
                        <a14:foregroundMark x1="50600" y1="42050" x2="50600" y2="42050"/>
                        <a14:foregroundMark x1="37800" y1="74775" x2="36575" y2="73400"/>
                        <a14:foregroundMark x1="35750" y1="21300" x2="34650" y2="20475"/>
                        <a14:foregroundMark x1="32050" y1="20900" x2="30400" y2="20750"/>
                        <a14:foregroundMark x1="37675" y1="71300" x2="37675" y2="71300"/>
                        <a14:foregroundMark x1="37675" y1="71300" x2="33150" y2="72325"/>
                        <a14:foregroundMark x1="32675" y1="70100" x2="32875" y2="71400"/>
                        <a14:foregroundMark x1="23600" y1="32875" x2="11025" y2="30750"/>
                        <a14:foregroundMark x1="32225" y1="21100" x2="29525" y2="21950"/>
                        <a14:foregroundMark x1="14350" y1="20175" x2="15825" y2="18975"/>
                        <a14:foregroundMark x1="15650" y1="20175" x2="17770" y2="16680"/>
                        <a14:foregroundMark x1="15550" y1="21025" x2="15550" y2="21025"/>
                        <a14:foregroundMark x1="15375" y1="20650" x2="16196" y2="16543"/>
                        <a14:foregroundMark x1="68250" y1="35275" x2="71700" y2="27975"/>
                        <a14:foregroundMark x1="71700" y1="27975" x2="77525" y2="34400"/>
                        <a14:foregroundMark x1="77525" y1="34400" x2="76175" y2="41600"/>
                        <a14:foregroundMark x1="76175" y1="41600" x2="68000" y2="44975"/>
                        <a14:foregroundMark x1="68000" y1="44975" x2="62750" y2="39675"/>
                        <a14:foregroundMark x1="62750" y1="39675" x2="63600" y2="31100"/>
                        <a14:foregroundMark x1="63600" y1="31100" x2="70700" y2="27825"/>
                        <a14:foregroundMark x1="70700" y1="27825" x2="72125" y2="28325"/>
                        <a14:backgroundMark x1="16200" y1="16400" x2="16200" y2="16400"/>
                        <a14:backgroundMark x1="16200" y1="16675" x2="15175" y2="18800"/>
                        <a14:backgroundMark x1="17400" y1="16300" x2="16200" y2="17025"/>
                        <a14:backgroundMark x1="76025" y1="52325" x2="76475" y2="52675"/>
                        <a14:backgroundMark x1="77125" y1="41025" x2="76575" y2="40825"/>
                      </a14:backgroundRemoval>
                    </a14:imgEffect>
                  </a14:imgLayer>
                </a14:imgProps>
              </a:ext>
              <a:ext uri="{28A0092B-C50C-407E-A947-70E740481C1C}">
                <a14:useLocalDpi xmlns:a14="http://schemas.microsoft.com/office/drawing/2010/main" val="0"/>
              </a:ext>
            </a:extLst>
          </a:blip>
          <a:srcRect/>
          <a:stretch>
            <a:fillRect/>
          </a:stretch>
        </p:blipFill>
        <p:spPr bwMode="auto">
          <a:xfrm>
            <a:off x="3095624" y="428624"/>
            <a:ext cx="6000751" cy="6000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7000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oldfish swimming in water with a shark fin&#10;&#10;Description automatically generated">
            <a:extLst>
              <a:ext uri="{FF2B5EF4-FFF2-40B4-BE49-F238E27FC236}">
                <a16:creationId xmlns:a16="http://schemas.microsoft.com/office/drawing/2014/main" id="{1E8B5A3F-7111-6A06-B121-B34F1A2242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07585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589EF-AEE8-B114-DEAF-4FFFE49D6A73}"/>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041DBB9D-3155-ADF8-B20D-B2ADA6F30A94}"/>
              </a:ext>
            </a:extLst>
          </p:cNvPr>
          <p:cNvSpPr>
            <a:spLocks noGrp="1"/>
          </p:cNvSpPr>
          <p:nvPr>
            <p:ph idx="1"/>
          </p:nvPr>
        </p:nvSpPr>
        <p:spPr>
          <a:xfrm>
            <a:off x="525717" y="2434424"/>
            <a:ext cx="10077557" cy="3549045"/>
          </a:xfrm>
        </p:spPr>
        <p:txBody>
          <a:bodyPr/>
          <a:lstStyle/>
          <a:p>
            <a:r>
              <a:rPr lang="en-US" u="sng" dirty="0"/>
              <a:t>Project Overview</a:t>
            </a:r>
            <a:r>
              <a:rPr lang="en-US" dirty="0"/>
              <a:t>: The main goal of this project is to examine various aspects of shark attacks, including the time of year they are most likely to occur, the species of sharks most involved, the human activities that might lead to attacks, and the geographic locations where attacks are most frequent.</a:t>
            </a:r>
          </a:p>
          <a:p>
            <a:endParaRPr lang="en-US" dirty="0"/>
          </a:p>
          <a:p>
            <a:r>
              <a:rPr lang="en-US" u="sng" dirty="0"/>
              <a:t>Why Sharks</a:t>
            </a:r>
            <a:r>
              <a:rPr lang="en-US" dirty="0"/>
              <a:t>? Have you ever watched Jaws?</a:t>
            </a:r>
          </a:p>
          <a:p>
            <a:endParaRPr lang="en-US" dirty="0"/>
          </a:p>
          <a:p>
            <a:r>
              <a:rPr lang="en-US" u="sng" dirty="0"/>
              <a:t>Presentation Agenda</a:t>
            </a:r>
            <a:r>
              <a:rPr lang="en-US" dirty="0"/>
              <a:t>:</a:t>
            </a:r>
          </a:p>
        </p:txBody>
      </p:sp>
      <p:sp>
        <p:nvSpPr>
          <p:cNvPr id="4" name="Rectangle: Rounded Corners 3">
            <a:extLst>
              <a:ext uri="{FF2B5EF4-FFF2-40B4-BE49-F238E27FC236}">
                <a16:creationId xmlns:a16="http://schemas.microsoft.com/office/drawing/2014/main" id="{A59EE3AD-F5EC-8652-754F-E55310E85AA9}"/>
              </a:ext>
            </a:extLst>
          </p:cNvPr>
          <p:cNvSpPr/>
          <p:nvPr/>
        </p:nvSpPr>
        <p:spPr>
          <a:xfrm>
            <a:off x="914968" y="5768912"/>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Intro</a:t>
            </a:r>
          </a:p>
        </p:txBody>
      </p:sp>
      <p:sp>
        <p:nvSpPr>
          <p:cNvPr id="6" name="Arrow: Right 5">
            <a:extLst>
              <a:ext uri="{FF2B5EF4-FFF2-40B4-BE49-F238E27FC236}">
                <a16:creationId xmlns:a16="http://schemas.microsoft.com/office/drawing/2014/main" id="{4BDE2C14-74F6-0D3F-8D6A-21742EDCBD5F}"/>
              </a:ext>
            </a:extLst>
          </p:cNvPr>
          <p:cNvSpPr/>
          <p:nvPr/>
        </p:nvSpPr>
        <p:spPr>
          <a:xfrm>
            <a:off x="2307882" y="6122417"/>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3">
            <a:extLst>
              <a:ext uri="{FF2B5EF4-FFF2-40B4-BE49-F238E27FC236}">
                <a16:creationId xmlns:a16="http://schemas.microsoft.com/office/drawing/2014/main" id="{D57A81E8-F89B-B854-900E-6E27A6349DD4}"/>
              </a:ext>
            </a:extLst>
          </p:cNvPr>
          <p:cNvSpPr/>
          <p:nvPr/>
        </p:nvSpPr>
        <p:spPr>
          <a:xfrm>
            <a:off x="2665319" y="5770127"/>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EDA &amp;</a:t>
            </a:r>
          </a:p>
          <a:p>
            <a:pPr algn="ctr"/>
            <a:r>
              <a:rPr lang="en-US" sz="1600" dirty="0"/>
              <a:t>Cleanup</a:t>
            </a:r>
          </a:p>
        </p:txBody>
      </p:sp>
      <p:sp>
        <p:nvSpPr>
          <p:cNvPr id="9" name="Arrow: Right 6">
            <a:extLst>
              <a:ext uri="{FF2B5EF4-FFF2-40B4-BE49-F238E27FC236}">
                <a16:creationId xmlns:a16="http://schemas.microsoft.com/office/drawing/2014/main" id="{B31C17EF-B900-1BE1-E7FE-0EAADC8031F5}"/>
              </a:ext>
            </a:extLst>
          </p:cNvPr>
          <p:cNvSpPr/>
          <p:nvPr/>
        </p:nvSpPr>
        <p:spPr>
          <a:xfrm>
            <a:off x="4069590" y="6109490"/>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3">
            <a:extLst>
              <a:ext uri="{FF2B5EF4-FFF2-40B4-BE49-F238E27FC236}">
                <a16:creationId xmlns:a16="http://schemas.microsoft.com/office/drawing/2014/main" id="{029CC5BD-276A-B74D-7960-8DF1FC6F16F4}"/>
              </a:ext>
            </a:extLst>
          </p:cNvPr>
          <p:cNvSpPr/>
          <p:nvPr/>
        </p:nvSpPr>
        <p:spPr>
          <a:xfrm>
            <a:off x="4428235" y="5770127"/>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Research Questions</a:t>
            </a:r>
          </a:p>
        </p:txBody>
      </p:sp>
      <p:sp>
        <p:nvSpPr>
          <p:cNvPr id="11" name="Arrow: Right 6">
            <a:extLst>
              <a:ext uri="{FF2B5EF4-FFF2-40B4-BE49-F238E27FC236}">
                <a16:creationId xmlns:a16="http://schemas.microsoft.com/office/drawing/2014/main" id="{D6A24084-12F0-E5E5-3CAA-4CE00FD08C7A}"/>
              </a:ext>
            </a:extLst>
          </p:cNvPr>
          <p:cNvSpPr/>
          <p:nvPr/>
        </p:nvSpPr>
        <p:spPr>
          <a:xfrm>
            <a:off x="5849257" y="6109490"/>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3">
            <a:extLst>
              <a:ext uri="{FF2B5EF4-FFF2-40B4-BE49-F238E27FC236}">
                <a16:creationId xmlns:a16="http://schemas.microsoft.com/office/drawing/2014/main" id="{BFD9C49C-6773-9F80-EFEB-C473120FAD88}"/>
              </a:ext>
            </a:extLst>
          </p:cNvPr>
          <p:cNvSpPr/>
          <p:nvPr/>
        </p:nvSpPr>
        <p:spPr>
          <a:xfrm>
            <a:off x="6211250" y="5770127"/>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Summary &amp; Findings</a:t>
            </a:r>
          </a:p>
        </p:txBody>
      </p:sp>
      <p:sp>
        <p:nvSpPr>
          <p:cNvPr id="13" name="Arrow: Right 6">
            <a:extLst>
              <a:ext uri="{FF2B5EF4-FFF2-40B4-BE49-F238E27FC236}">
                <a16:creationId xmlns:a16="http://schemas.microsoft.com/office/drawing/2014/main" id="{06B540F0-4DAC-71A4-C594-24CD0768A905}"/>
              </a:ext>
            </a:extLst>
          </p:cNvPr>
          <p:cNvSpPr/>
          <p:nvPr/>
        </p:nvSpPr>
        <p:spPr>
          <a:xfrm>
            <a:off x="7620873" y="6109489"/>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3">
            <a:extLst>
              <a:ext uri="{FF2B5EF4-FFF2-40B4-BE49-F238E27FC236}">
                <a16:creationId xmlns:a16="http://schemas.microsoft.com/office/drawing/2014/main" id="{E632F941-B4B4-C81E-4111-3005BD870EA9}"/>
              </a:ext>
            </a:extLst>
          </p:cNvPr>
          <p:cNvSpPr/>
          <p:nvPr/>
        </p:nvSpPr>
        <p:spPr>
          <a:xfrm>
            <a:off x="7994152" y="5770127"/>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Limitations &amp; Future Research</a:t>
            </a:r>
          </a:p>
        </p:txBody>
      </p:sp>
      <p:sp>
        <p:nvSpPr>
          <p:cNvPr id="15" name="Arrow: Right 6">
            <a:extLst>
              <a:ext uri="{FF2B5EF4-FFF2-40B4-BE49-F238E27FC236}">
                <a16:creationId xmlns:a16="http://schemas.microsoft.com/office/drawing/2014/main" id="{F091699D-F375-DAA3-9A3A-F5EA46AA1769}"/>
              </a:ext>
            </a:extLst>
          </p:cNvPr>
          <p:cNvSpPr/>
          <p:nvPr/>
        </p:nvSpPr>
        <p:spPr>
          <a:xfrm>
            <a:off x="9418375" y="6122418"/>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3">
            <a:extLst>
              <a:ext uri="{FF2B5EF4-FFF2-40B4-BE49-F238E27FC236}">
                <a16:creationId xmlns:a16="http://schemas.microsoft.com/office/drawing/2014/main" id="{BD3E8E5D-BF44-6790-B1A9-4AD6217C1A65}"/>
              </a:ext>
            </a:extLst>
          </p:cNvPr>
          <p:cNvSpPr/>
          <p:nvPr/>
        </p:nvSpPr>
        <p:spPr>
          <a:xfrm>
            <a:off x="9798099" y="5768912"/>
            <a:ext cx="1340186"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Conclusion &amp; Questions</a:t>
            </a:r>
          </a:p>
        </p:txBody>
      </p:sp>
    </p:spTree>
    <p:extLst>
      <p:ext uri="{BB962C8B-B14F-4D97-AF65-F5344CB8AC3E}">
        <p14:creationId xmlns:p14="http://schemas.microsoft.com/office/powerpoint/2010/main" val="2759075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99542-921F-63D2-F860-8BA3B9F57258}"/>
              </a:ext>
            </a:extLst>
          </p:cNvPr>
          <p:cNvSpPr>
            <a:spLocks noGrp="1"/>
          </p:cNvSpPr>
          <p:nvPr>
            <p:ph type="title"/>
          </p:nvPr>
        </p:nvSpPr>
        <p:spPr/>
        <p:txBody>
          <a:bodyPr/>
          <a:lstStyle/>
          <a:p>
            <a:r>
              <a:rPr lang="en-US" dirty="0"/>
              <a:t>Exploratory Data Exploration and </a:t>
            </a:r>
            <a:br>
              <a:rPr lang="en-US" dirty="0"/>
            </a:br>
            <a:r>
              <a:rPr lang="en-US" dirty="0"/>
              <a:t>the Cleanup Process</a:t>
            </a:r>
          </a:p>
        </p:txBody>
      </p:sp>
      <p:sp>
        <p:nvSpPr>
          <p:cNvPr id="3" name="Content Placeholder 2">
            <a:extLst>
              <a:ext uri="{FF2B5EF4-FFF2-40B4-BE49-F238E27FC236}">
                <a16:creationId xmlns:a16="http://schemas.microsoft.com/office/drawing/2014/main" id="{D0DA6EA6-627A-22B6-70A2-0DE58B8A9455}"/>
              </a:ext>
            </a:extLst>
          </p:cNvPr>
          <p:cNvSpPr>
            <a:spLocks noGrp="1"/>
          </p:cNvSpPr>
          <p:nvPr>
            <p:ph sz="half" idx="1"/>
          </p:nvPr>
        </p:nvSpPr>
        <p:spPr>
          <a:xfrm>
            <a:off x="525717" y="2521885"/>
            <a:ext cx="5660398" cy="3655077"/>
          </a:xfrm>
        </p:spPr>
        <p:txBody>
          <a:bodyPr/>
          <a:lstStyle/>
          <a:p>
            <a:r>
              <a:rPr lang="en-US" b="1" dirty="0"/>
              <a:t>Data Source: </a:t>
            </a:r>
            <a:r>
              <a:rPr lang="en-US" sz="2000" u="none" strike="noStrike" kern="0" dirty="0">
                <a:solidFill>
                  <a:srgbClr val="204F99"/>
                </a:solidFill>
                <a:effectLst/>
                <a:ea typeface="Aptos" panose="020B0004020202020204" pitchFamily="34" charset="0"/>
                <a:cs typeface="Helvetica Neue" panose="02000503000000020004" pitchFamily="2" charset="0"/>
                <a:hlinkClick r:id="rId2"/>
              </a:rPr>
              <a:t>Global Shark Attack Dataset URL</a:t>
            </a:r>
            <a:r>
              <a:rPr lang="en-US" dirty="0">
                <a:effectLst/>
                <a:hlinkClick r:id="rId2"/>
              </a:rPr>
              <a:t> </a:t>
            </a:r>
            <a:endParaRPr lang="en-US" dirty="0">
              <a:effectLst/>
            </a:endParaRPr>
          </a:p>
          <a:p>
            <a:r>
              <a:rPr lang="en-US" b="1" dirty="0"/>
              <a:t>Task List:</a:t>
            </a:r>
          </a:p>
          <a:p>
            <a:endParaRPr lang="en-US" i="1" dirty="0"/>
          </a:p>
          <a:p>
            <a:endParaRPr lang="en-US" dirty="0"/>
          </a:p>
          <a:p>
            <a:endParaRPr lang="en-US" dirty="0">
              <a:solidFill>
                <a:srgbClr val="FF0000"/>
              </a:solidFill>
            </a:endParaRPr>
          </a:p>
        </p:txBody>
      </p:sp>
      <p:pic>
        <p:nvPicPr>
          <p:cNvPr id="19" name="Content Placeholder 18" descr="A screenshot of a computer program&#10;&#10;Description automatically generated">
            <a:extLst>
              <a:ext uri="{FF2B5EF4-FFF2-40B4-BE49-F238E27FC236}">
                <a16:creationId xmlns:a16="http://schemas.microsoft.com/office/drawing/2014/main" id="{3A1C520C-6602-024B-F4BE-3E2E1F10490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248005" y="2918157"/>
            <a:ext cx="4548971" cy="3654425"/>
          </a:xfrm>
          <a:ln w="19050">
            <a:solidFill>
              <a:schemeClr val="accent1">
                <a:shade val="15000"/>
              </a:schemeClr>
            </a:solidFill>
          </a:ln>
        </p:spPr>
      </p:pic>
      <p:pic>
        <p:nvPicPr>
          <p:cNvPr id="1028" name="Picture 4" descr="Project Jupyter | Try Jupyter">
            <a:extLst>
              <a:ext uri="{FF2B5EF4-FFF2-40B4-BE49-F238E27FC236}">
                <a16:creationId xmlns:a16="http://schemas.microsoft.com/office/drawing/2014/main" id="{EF911918-0C58-FB15-41FC-CDFEB49E783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850" r="27992"/>
          <a:stretch/>
        </p:blipFill>
        <p:spPr bwMode="auto">
          <a:xfrm>
            <a:off x="11088629"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3FD842F-B5FD-0B10-E07A-EA08DE2B794A}"/>
              </a:ext>
            </a:extLst>
          </p:cNvPr>
          <p:cNvSpPr txBox="1"/>
          <p:nvPr/>
        </p:nvSpPr>
        <p:spPr>
          <a:xfrm>
            <a:off x="10767066" y="103198"/>
            <a:ext cx="643125" cy="307777"/>
          </a:xfrm>
          <a:prstGeom prst="rect">
            <a:avLst/>
          </a:prstGeom>
          <a:noFill/>
        </p:spPr>
        <p:txBody>
          <a:bodyPr wrap="none" rtlCol="0">
            <a:spAutoFit/>
          </a:bodyPr>
          <a:lstStyle/>
          <a:p>
            <a:r>
              <a:rPr lang="en-US" sz="1400" dirty="0"/>
              <a:t>Go to</a:t>
            </a:r>
          </a:p>
        </p:txBody>
      </p:sp>
      <p:sp>
        <p:nvSpPr>
          <p:cNvPr id="9" name="TextBox 8">
            <a:extLst>
              <a:ext uri="{FF2B5EF4-FFF2-40B4-BE49-F238E27FC236}">
                <a16:creationId xmlns:a16="http://schemas.microsoft.com/office/drawing/2014/main" id="{FBE2AD29-F375-DAB8-82B4-0B1F9421D392}"/>
              </a:ext>
            </a:extLst>
          </p:cNvPr>
          <p:cNvSpPr txBox="1"/>
          <p:nvPr/>
        </p:nvSpPr>
        <p:spPr>
          <a:xfrm>
            <a:off x="11603377" y="993104"/>
            <a:ext cx="588623" cy="307777"/>
          </a:xfrm>
          <a:prstGeom prst="rect">
            <a:avLst/>
          </a:prstGeom>
          <a:noFill/>
        </p:spPr>
        <p:txBody>
          <a:bodyPr wrap="none" rtlCol="0">
            <a:spAutoFit/>
          </a:bodyPr>
          <a:lstStyle/>
          <a:p>
            <a:r>
              <a:rPr lang="en-US" sz="1400" dirty="0"/>
              <a:t>main</a:t>
            </a:r>
          </a:p>
        </p:txBody>
      </p:sp>
      <p:sp>
        <p:nvSpPr>
          <p:cNvPr id="5" name="Rectangle: Rounded Corners 3">
            <a:extLst>
              <a:ext uri="{FF2B5EF4-FFF2-40B4-BE49-F238E27FC236}">
                <a16:creationId xmlns:a16="http://schemas.microsoft.com/office/drawing/2014/main" id="{5FB1B2F8-BFF5-FE7D-4135-F7AF56CF9C9E}"/>
              </a:ext>
            </a:extLst>
          </p:cNvPr>
          <p:cNvSpPr/>
          <p:nvPr/>
        </p:nvSpPr>
        <p:spPr>
          <a:xfrm>
            <a:off x="529841" y="3503400"/>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API Data Retrieval</a:t>
            </a:r>
          </a:p>
        </p:txBody>
      </p:sp>
      <p:sp>
        <p:nvSpPr>
          <p:cNvPr id="6" name="Rectangle: Rounded Corners 4">
            <a:extLst>
              <a:ext uri="{FF2B5EF4-FFF2-40B4-BE49-F238E27FC236}">
                <a16:creationId xmlns:a16="http://schemas.microsoft.com/office/drawing/2014/main" id="{8C27CA3E-D143-4B9F-84F3-0D88FBCBA710}"/>
              </a:ext>
            </a:extLst>
          </p:cNvPr>
          <p:cNvSpPr/>
          <p:nvPr/>
        </p:nvSpPr>
        <p:spPr>
          <a:xfrm>
            <a:off x="2379679" y="3503400"/>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Data Pre-Processing</a:t>
            </a:r>
          </a:p>
        </p:txBody>
      </p:sp>
      <p:sp>
        <p:nvSpPr>
          <p:cNvPr id="8" name="Arrow: Right 5">
            <a:extLst>
              <a:ext uri="{FF2B5EF4-FFF2-40B4-BE49-F238E27FC236}">
                <a16:creationId xmlns:a16="http://schemas.microsoft.com/office/drawing/2014/main" id="{84C2F904-30C6-6092-C55F-CBAB628F71AD}"/>
              </a:ext>
            </a:extLst>
          </p:cNvPr>
          <p:cNvSpPr/>
          <p:nvPr/>
        </p:nvSpPr>
        <p:spPr>
          <a:xfrm>
            <a:off x="2028703" y="3856905"/>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6">
            <a:extLst>
              <a:ext uri="{FF2B5EF4-FFF2-40B4-BE49-F238E27FC236}">
                <a16:creationId xmlns:a16="http://schemas.microsoft.com/office/drawing/2014/main" id="{72F48F91-D681-3322-9D96-2C7AC6212631}"/>
              </a:ext>
            </a:extLst>
          </p:cNvPr>
          <p:cNvSpPr/>
          <p:nvPr/>
        </p:nvSpPr>
        <p:spPr>
          <a:xfrm>
            <a:off x="3878541" y="3842764"/>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3">
            <a:extLst>
              <a:ext uri="{FF2B5EF4-FFF2-40B4-BE49-F238E27FC236}">
                <a16:creationId xmlns:a16="http://schemas.microsoft.com/office/drawing/2014/main" id="{2F2BFF51-7CD9-3F3F-E21E-8D587E02728C}"/>
              </a:ext>
            </a:extLst>
          </p:cNvPr>
          <p:cNvSpPr/>
          <p:nvPr/>
        </p:nvSpPr>
        <p:spPr>
          <a:xfrm>
            <a:off x="4229517" y="3503400"/>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Data</a:t>
            </a:r>
          </a:p>
          <a:p>
            <a:pPr algn="ctr"/>
            <a:r>
              <a:rPr lang="en-US" sz="1600" dirty="0"/>
              <a:t>Analysis</a:t>
            </a:r>
          </a:p>
        </p:txBody>
      </p:sp>
      <p:sp>
        <p:nvSpPr>
          <p:cNvPr id="12" name="Arrow: Right 6">
            <a:extLst>
              <a:ext uri="{FF2B5EF4-FFF2-40B4-BE49-F238E27FC236}">
                <a16:creationId xmlns:a16="http://schemas.microsoft.com/office/drawing/2014/main" id="{821ACE86-F321-A2AB-22D2-41F3F62FBF5E}"/>
              </a:ext>
            </a:extLst>
          </p:cNvPr>
          <p:cNvSpPr/>
          <p:nvPr/>
        </p:nvSpPr>
        <p:spPr>
          <a:xfrm rot="5400000">
            <a:off x="4803459" y="4485976"/>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3">
            <a:extLst>
              <a:ext uri="{FF2B5EF4-FFF2-40B4-BE49-F238E27FC236}">
                <a16:creationId xmlns:a16="http://schemas.microsoft.com/office/drawing/2014/main" id="{412F3BE1-9379-17D8-5E6E-6EAEAD4D944A}"/>
              </a:ext>
            </a:extLst>
          </p:cNvPr>
          <p:cNvSpPr/>
          <p:nvPr/>
        </p:nvSpPr>
        <p:spPr>
          <a:xfrm>
            <a:off x="4229516" y="4761541"/>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Data Visualization</a:t>
            </a:r>
          </a:p>
        </p:txBody>
      </p:sp>
      <p:sp>
        <p:nvSpPr>
          <p:cNvPr id="14" name="Arrow: Right 6">
            <a:extLst>
              <a:ext uri="{FF2B5EF4-FFF2-40B4-BE49-F238E27FC236}">
                <a16:creationId xmlns:a16="http://schemas.microsoft.com/office/drawing/2014/main" id="{07D0F441-D9C6-8B4D-0C21-9C1F14D4D189}"/>
              </a:ext>
            </a:extLst>
          </p:cNvPr>
          <p:cNvSpPr/>
          <p:nvPr/>
        </p:nvSpPr>
        <p:spPr>
          <a:xfrm rot="10800000">
            <a:off x="3878541" y="5115046"/>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3">
            <a:extLst>
              <a:ext uri="{FF2B5EF4-FFF2-40B4-BE49-F238E27FC236}">
                <a16:creationId xmlns:a16="http://schemas.microsoft.com/office/drawing/2014/main" id="{5A72D37B-CE58-A43F-90D0-3423F0E22D51}"/>
              </a:ext>
            </a:extLst>
          </p:cNvPr>
          <p:cNvSpPr/>
          <p:nvPr/>
        </p:nvSpPr>
        <p:spPr>
          <a:xfrm>
            <a:off x="2379679" y="4761541"/>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Summary</a:t>
            </a:r>
          </a:p>
        </p:txBody>
      </p:sp>
      <p:sp>
        <p:nvSpPr>
          <p:cNvPr id="16" name="Arrow: Right 6">
            <a:extLst>
              <a:ext uri="{FF2B5EF4-FFF2-40B4-BE49-F238E27FC236}">
                <a16:creationId xmlns:a16="http://schemas.microsoft.com/office/drawing/2014/main" id="{761715AB-9044-DD7D-8F1D-2F457B2EDC00}"/>
              </a:ext>
            </a:extLst>
          </p:cNvPr>
          <p:cNvSpPr/>
          <p:nvPr/>
        </p:nvSpPr>
        <p:spPr>
          <a:xfrm rot="10800000">
            <a:off x="2028703" y="5115047"/>
            <a:ext cx="303842" cy="1791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3">
            <a:extLst>
              <a:ext uri="{FF2B5EF4-FFF2-40B4-BE49-F238E27FC236}">
                <a16:creationId xmlns:a16="http://schemas.microsoft.com/office/drawing/2014/main" id="{74B7685B-C00B-7D1E-5EFC-D25413305E05}"/>
              </a:ext>
            </a:extLst>
          </p:cNvPr>
          <p:cNvSpPr/>
          <p:nvPr/>
        </p:nvSpPr>
        <p:spPr>
          <a:xfrm>
            <a:off x="525717" y="4766367"/>
            <a:ext cx="1451728" cy="886120"/>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Conclusion</a:t>
            </a:r>
          </a:p>
        </p:txBody>
      </p:sp>
      <p:sp>
        <p:nvSpPr>
          <p:cNvPr id="21" name="TextBox 20">
            <a:extLst>
              <a:ext uri="{FF2B5EF4-FFF2-40B4-BE49-F238E27FC236}">
                <a16:creationId xmlns:a16="http://schemas.microsoft.com/office/drawing/2014/main" id="{39427E94-F133-8AC0-B998-A1ABC8D92F2F}"/>
              </a:ext>
            </a:extLst>
          </p:cNvPr>
          <p:cNvSpPr txBox="1"/>
          <p:nvPr/>
        </p:nvSpPr>
        <p:spPr>
          <a:xfrm>
            <a:off x="6182176" y="2521885"/>
            <a:ext cx="926290" cy="369332"/>
          </a:xfrm>
          <a:prstGeom prst="rect">
            <a:avLst/>
          </a:prstGeom>
          <a:noFill/>
        </p:spPr>
        <p:txBody>
          <a:bodyPr wrap="square">
            <a:spAutoFit/>
          </a:bodyPr>
          <a:lstStyle/>
          <a:p>
            <a:r>
              <a:rPr lang="en-US" b="1" dirty="0"/>
              <a:t>Tools: </a:t>
            </a:r>
            <a:endParaRPr lang="en-US" dirty="0"/>
          </a:p>
        </p:txBody>
      </p:sp>
      <p:pic>
        <p:nvPicPr>
          <p:cNvPr id="22" name="Picture 2" descr="What is GitHub? — Pythia Foundations">
            <a:extLst>
              <a:ext uri="{FF2B5EF4-FFF2-40B4-BE49-F238E27FC236}">
                <a16:creationId xmlns:a16="http://schemas.microsoft.com/office/drawing/2014/main" id="{0B82B47F-789D-3FFA-55FB-E5F71C4EC3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94605" y="1934550"/>
            <a:ext cx="1543686" cy="865400"/>
          </a:xfrm>
          <a:prstGeom prst="rect">
            <a:avLst/>
          </a:prstGeom>
          <a:noFill/>
          <a:ln w="19050">
            <a:solidFill>
              <a:schemeClr val="accent1">
                <a:shade val="15000"/>
              </a:schemeClr>
            </a:solidFill>
          </a:ln>
          <a:extLst>
            <a:ext uri="{909E8E84-426E-40DD-AFC4-6F175D3DCCD1}">
              <a14:hiddenFill xmlns:a14="http://schemas.microsoft.com/office/drawing/2010/main">
                <a:solidFill>
                  <a:srgbClr val="FFFFFF"/>
                </a:solidFill>
              </a14:hiddenFill>
            </a:ext>
          </a:extLst>
        </p:spPr>
      </p:pic>
      <p:pic>
        <p:nvPicPr>
          <p:cNvPr id="23" name="Picture 4" descr="Project Jupyter | Try Jupyter">
            <a:extLst>
              <a:ext uri="{FF2B5EF4-FFF2-40B4-BE49-F238E27FC236}">
                <a16:creationId xmlns:a16="http://schemas.microsoft.com/office/drawing/2014/main" id="{1B28B63A-433F-AFDA-0548-54E7B799CD2E}"/>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8850" r="27992"/>
          <a:stretch/>
        </p:blipFill>
        <p:spPr bwMode="auto">
          <a:xfrm>
            <a:off x="10193572" y="3080178"/>
            <a:ext cx="573494" cy="697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7397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C66B2-BA49-7DCA-3E8C-45D6628EA3E3}"/>
              </a:ext>
            </a:extLst>
          </p:cNvPr>
          <p:cNvSpPr>
            <a:spLocks noGrp="1"/>
          </p:cNvSpPr>
          <p:nvPr>
            <p:ph type="title"/>
          </p:nvPr>
        </p:nvSpPr>
        <p:spPr/>
        <p:txBody>
          <a:bodyPr>
            <a:normAutofit fontScale="90000"/>
          </a:bodyPr>
          <a:lstStyle/>
          <a:p>
            <a:r>
              <a:rPr lang="en-US" b="1" u="sng" dirty="0"/>
              <a:t>Activities Leading to Attacks</a:t>
            </a:r>
            <a:r>
              <a:rPr lang="en-US" dirty="0"/>
              <a:t>: Is there a relationship between certain activities and the likelihood of an attack?</a:t>
            </a:r>
          </a:p>
        </p:txBody>
      </p:sp>
      <p:pic>
        <p:nvPicPr>
          <p:cNvPr id="9" name="Content Placeholder 8" descr="A blue circle with red and white rays&#10;&#10;Description automatically generated">
            <a:extLst>
              <a:ext uri="{FF2B5EF4-FFF2-40B4-BE49-F238E27FC236}">
                <a16:creationId xmlns:a16="http://schemas.microsoft.com/office/drawing/2014/main" id="{BB069C02-5F86-FE98-EBC4-69364B4C825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995473" y="1470937"/>
            <a:ext cx="1027521" cy="1345241"/>
          </a:xfrm>
          <a:ln w="19050">
            <a:solidFill>
              <a:schemeClr val="accent1">
                <a:shade val="15000"/>
              </a:schemeClr>
            </a:solidFill>
          </a:ln>
        </p:spPr>
      </p:pic>
      <p:pic>
        <p:nvPicPr>
          <p:cNvPr id="11" name="Content Placeholder 10" descr="A blue circle with a orange line&#10;&#10;Description automatically generated">
            <a:extLst>
              <a:ext uri="{FF2B5EF4-FFF2-40B4-BE49-F238E27FC236}">
                <a16:creationId xmlns:a16="http://schemas.microsoft.com/office/drawing/2014/main" id="{9983ABC9-967C-B7CE-3C65-8DB640FB9723}"/>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992813" y="2661624"/>
            <a:ext cx="4610100" cy="3376253"/>
          </a:xfrm>
          <a:ln w="19050">
            <a:solidFill>
              <a:schemeClr val="accent1">
                <a:shade val="15000"/>
              </a:schemeClr>
            </a:solidFill>
          </a:ln>
        </p:spPr>
      </p:pic>
      <p:pic>
        <p:nvPicPr>
          <p:cNvPr id="7" name="Picture 4" descr="Project Jupyter | Try Jupyter">
            <a:extLst>
              <a:ext uri="{FF2B5EF4-FFF2-40B4-BE49-F238E27FC236}">
                <a16:creationId xmlns:a16="http://schemas.microsoft.com/office/drawing/2014/main" id="{EC786967-62C7-C54C-A11A-A54FA27254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DACBAD2-4A20-0D29-7CE0-CE8E0E879246}"/>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13" name="Picture 12" descr="A graph of shark attacks by activity&#10;&#10;Description automatically generated">
            <a:extLst>
              <a:ext uri="{FF2B5EF4-FFF2-40B4-BE49-F238E27FC236}">
                <a16:creationId xmlns:a16="http://schemas.microsoft.com/office/drawing/2014/main" id="{B2631C06-3EA6-3229-8391-9E13B52BD3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6498" y="2661624"/>
            <a:ext cx="4610100" cy="3377752"/>
          </a:xfrm>
          <a:prstGeom prst="rect">
            <a:avLst/>
          </a:prstGeom>
          <a:ln w="19050">
            <a:solidFill>
              <a:schemeClr val="accent1">
                <a:shade val="15000"/>
              </a:schemeClr>
            </a:solidFill>
          </a:ln>
        </p:spPr>
      </p:pic>
    </p:spTree>
    <p:extLst>
      <p:ext uri="{BB962C8B-B14F-4D97-AF65-F5344CB8AC3E}">
        <p14:creationId xmlns:p14="http://schemas.microsoft.com/office/powerpoint/2010/main" val="1056080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1CE37-EE4F-A6CC-3E5F-DBDC9AD0B699}"/>
              </a:ext>
            </a:extLst>
          </p:cNvPr>
          <p:cNvSpPr>
            <a:spLocks noGrp="1"/>
          </p:cNvSpPr>
          <p:nvPr>
            <p:ph type="title"/>
          </p:nvPr>
        </p:nvSpPr>
        <p:spPr/>
        <p:txBody>
          <a:bodyPr>
            <a:normAutofit fontScale="90000"/>
          </a:bodyPr>
          <a:lstStyle/>
          <a:p>
            <a:r>
              <a:rPr lang="en-US" b="1" u="sng" dirty="0"/>
              <a:t>Seasonal Patterns</a:t>
            </a:r>
            <a:r>
              <a:rPr lang="en-US" dirty="0"/>
              <a:t>: Are attacks more frequent during certain months or seasons? (1 of 2)</a:t>
            </a:r>
          </a:p>
        </p:txBody>
      </p:sp>
      <p:pic>
        <p:nvPicPr>
          <p:cNvPr id="13" name="Content Placeholder 12" descr="A graph of shark attacks by month&#10;&#10;Description automatically generated">
            <a:extLst>
              <a:ext uri="{FF2B5EF4-FFF2-40B4-BE49-F238E27FC236}">
                <a16:creationId xmlns:a16="http://schemas.microsoft.com/office/drawing/2014/main" id="{B6A5864D-B64D-A12B-AC3C-7335B175E7A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992813" y="2620963"/>
            <a:ext cx="4610100" cy="3457575"/>
          </a:xfrm>
          <a:ln w="19050">
            <a:solidFill>
              <a:schemeClr val="accent1">
                <a:shade val="15000"/>
              </a:schemeClr>
            </a:solidFill>
          </a:ln>
        </p:spPr>
      </p:pic>
      <p:pic>
        <p:nvPicPr>
          <p:cNvPr id="6" name="Picture 4" descr="Project Jupyter | Try Jupyter">
            <a:extLst>
              <a:ext uri="{FF2B5EF4-FFF2-40B4-BE49-F238E27FC236}">
                <a16:creationId xmlns:a16="http://schemas.microsoft.com/office/drawing/2014/main" id="{62EAC56B-7A07-C390-32DA-20C6B771B7D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DA982A7-CC79-9B5A-ADB6-52759DF98C42}"/>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11" name="Content Placeholder 10" descr="A person wearing a hat and sunglasses&#10;&#10;Description automatically generated">
            <a:extLst>
              <a:ext uri="{FF2B5EF4-FFF2-40B4-BE49-F238E27FC236}">
                <a16:creationId xmlns:a16="http://schemas.microsoft.com/office/drawing/2014/main" id="{604EBD9D-0FE3-E907-034A-1F75C4AE5950}"/>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11086857" y="1443535"/>
            <a:ext cx="844755" cy="936576"/>
          </a:xfrm>
          <a:ln w="19050">
            <a:solidFill>
              <a:schemeClr val="accent1">
                <a:shade val="15000"/>
              </a:schemeClr>
            </a:solidFill>
          </a:ln>
        </p:spPr>
      </p:pic>
      <p:pic>
        <p:nvPicPr>
          <p:cNvPr id="15" name="Picture 14" descr="A graph of a shark attack&#10;&#10;Description automatically generated">
            <a:extLst>
              <a:ext uri="{FF2B5EF4-FFF2-40B4-BE49-F238E27FC236}">
                <a16:creationId xmlns:a16="http://schemas.microsoft.com/office/drawing/2014/main" id="{316E33FD-A8A1-3AEE-E3D6-555133C1C52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717" y="2620963"/>
            <a:ext cx="4610100" cy="3457575"/>
          </a:xfrm>
          <a:prstGeom prst="rect">
            <a:avLst/>
          </a:prstGeom>
          <a:ln w="19050">
            <a:solidFill>
              <a:schemeClr val="accent1">
                <a:shade val="15000"/>
              </a:schemeClr>
            </a:solidFill>
          </a:ln>
        </p:spPr>
      </p:pic>
    </p:spTree>
    <p:extLst>
      <p:ext uri="{BB962C8B-B14F-4D97-AF65-F5344CB8AC3E}">
        <p14:creationId xmlns:p14="http://schemas.microsoft.com/office/powerpoint/2010/main" val="2239926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1CE37-EE4F-A6CC-3E5F-DBDC9AD0B699}"/>
              </a:ext>
            </a:extLst>
          </p:cNvPr>
          <p:cNvSpPr>
            <a:spLocks noGrp="1"/>
          </p:cNvSpPr>
          <p:nvPr>
            <p:ph type="title"/>
          </p:nvPr>
        </p:nvSpPr>
        <p:spPr/>
        <p:txBody>
          <a:bodyPr>
            <a:normAutofit fontScale="90000"/>
          </a:bodyPr>
          <a:lstStyle/>
          <a:p>
            <a:r>
              <a:rPr lang="en-US" b="1" u="sng" dirty="0"/>
              <a:t>Seasonal Patterns</a:t>
            </a:r>
            <a:r>
              <a:rPr lang="en-US" dirty="0"/>
              <a:t>: Are attacks more frequent during certain months or seasons? (2 of 2)</a:t>
            </a:r>
          </a:p>
        </p:txBody>
      </p:sp>
      <p:pic>
        <p:nvPicPr>
          <p:cNvPr id="6" name="Picture 4" descr="Project Jupyter | Try Jupyter">
            <a:extLst>
              <a:ext uri="{FF2B5EF4-FFF2-40B4-BE49-F238E27FC236}">
                <a16:creationId xmlns:a16="http://schemas.microsoft.com/office/drawing/2014/main" id="{62EAC56B-7A07-C390-32DA-20C6B771B7D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DA982A7-CC79-9B5A-ADB6-52759DF98C42}"/>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11" name="Content Placeholder 10" descr="A person wearing a hat and sunglasses&#10;&#10;Description automatically generated">
            <a:extLst>
              <a:ext uri="{FF2B5EF4-FFF2-40B4-BE49-F238E27FC236}">
                <a16:creationId xmlns:a16="http://schemas.microsoft.com/office/drawing/2014/main" id="{604EBD9D-0FE3-E907-034A-1F75C4AE5950}"/>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1086857" y="1443535"/>
            <a:ext cx="844755" cy="936576"/>
          </a:xfrm>
          <a:ln w="19050">
            <a:solidFill>
              <a:schemeClr val="accent1">
                <a:shade val="15000"/>
              </a:schemeClr>
            </a:solidFill>
          </a:ln>
        </p:spPr>
      </p:pic>
      <p:pic>
        <p:nvPicPr>
          <p:cNvPr id="4" name="Picture 3" descr="A graph showing the number of attacks&#10;&#10;Description automatically generated">
            <a:extLst>
              <a:ext uri="{FF2B5EF4-FFF2-40B4-BE49-F238E27FC236}">
                <a16:creationId xmlns:a16="http://schemas.microsoft.com/office/drawing/2014/main" id="{553A0F14-BAE7-2EF1-DEC3-063280F9C54B}"/>
              </a:ext>
            </a:extLst>
          </p:cNvPr>
          <p:cNvPicPr>
            <a:picLocks noChangeAspect="1"/>
          </p:cNvPicPr>
          <p:nvPr/>
        </p:nvPicPr>
        <p:blipFill rotWithShape="1">
          <a:blip r:embed="rId4">
            <a:extLst>
              <a:ext uri="{28A0092B-C50C-407E-A947-70E740481C1C}">
                <a14:useLocalDpi xmlns:a14="http://schemas.microsoft.com/office/drawing/2010/main" val="0"/>
              </a:ext>
            </a:extLst>
          </a:blip>
          <a:srcRect l="6551" t="4598" r="8210"/>
          <a:stretch/>
        </p:blipFill>
        <p:spPr>
          <a:xfrm>
            <a:off x="75040" y="2809234"/>
            <a:ext cx="5901827" cy="3302760"/>
          </a:xfrm>
          <a:prstGeom prst="rect">
            <a:avLst/>
          </a:prstGeom>
          <a:ln w="19050">
            <a:solidFill>
              <a:schemeClr val="accent1">
                <a:shade val="15000"/>
              </a:schemeClr>
            </a:solidFill>
          </a:ln>
        </p:spPr>
      </p:pic>
      <p:pic>
        <p:nvPicPr>
          <p:cNvPr id="8" name="Picture 7" descr="A graph with numbers and a line&#10;&#10;Description automatically generated">
            <a:extLst>
              <a:ext uri="{FF2B5EF4-FFF2-40B4-BE49-F238E27FC236}">
                <a16:creationId xmlns:a16="http://schemas.microsoft.com/office/drawing/2014/main" id="{AA0794B8-58EE-3887-D505-E8CCBBAA5E5B}"/>
              </a:ext>
            </a:extLst>
          </p:cNvPr>
          <p:cNvPicPr>
            <a:picLocks noChangeAspect="1"/>
          </p:cNvPicPr>
          <p:nvPr/>
        </p:nvPicPr>
        <p:blipFill rotWithShape="1">
          <a:blip r:embed="rId5">
            <a:extLst>
              <a:ext uri="{28A0092B-C50C-407E-A947-70E740481C1C}">
                <a14:useLocalDpi xmlns:a14="http://schemas.microsoft.com/office/drawing/2010/main" val="0"/>
              </a:ext>
            </a:extLst>
          </a:blip>
          <a:srcRect l="6690" t="6009" r="9013" b="1509"/>
          <a:stretch/>
        </p:blipFill>
        <p:spPr>
          <a:xfrm>
            <a:off x="6096000" y="2809234"/>
            <a:ext cx="6020960" cy="3302760"/>
          </a:xfrm>
          <a:prstGeom prst="rect">
            <a:avLst/>
          </a:prstGeom>
          <a:ln w="19050">
            <a:solidFill>
              <a:schemeClr val="accent1">
                <a:shade val="15000"/>
              </a:schemeClr>
            </a:solidFill>
          </a:ln>
        </p:spPr>
      </p:pic>
    </p:spTree>
    <p:extLst>
      <p:ext uri="{BB962C8B-B14F-4D97-AF65-F5344CB8AC3E}">
        <p14:creationId xmlns:p14="http://schemas.microsoft.com/office/powerpoint/2010/main" val="1925021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blue and white logo&#10;&#10;Description automatically generated">
            <a:extLst>
              <a:ext uri="{FF2B5EF4-FFF2-40B4-BE49-F238E27FC236}">
                <a16:creationId xmlns:a16="http://schemas.microsoft.com/office/drawing/2014/main" id="{F63370C7-7D88-DA3C-CF8D-29AFA32E699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995473" y="1474014"/>
            <a:ext cx="1034527" cy="1050948"/>
          </a:xfrm>
          <a:ln w="19050">
            <a:solidFill>
              <a:schemeClr val="accent1">
                <a:shade val="15000"/>
              </a:schemeClr>
            </a:solidFill>
          </a:ln>
        </p:spPr>
      </p:pic>
      <p:sp>
        <p:nvSpPr>
          <p:cNvPr id="2" name="Title 1">
            <a:extLst>
              <a:ext uri="{FF2B5EF4-FFF2-40B4-BE49-F238E27FC236}">
                <a16:creationId xmlns:a16="http://schemas.microsoft.com/office/drawing/2014/main" id="{8511CE37-EE4F-A6CC-3E5F-DBDC9AD0B699}"/>
              </a:ext>
            </a:extLst>
          </p:cNvPr>
          <p:cNvSpPr>
            <a:spLocks noGrp="1"/>
          </p:cNvSpPr>
          <p:nvPr>
            <p:ph type="title"/>
          </p:nvPr>
        </p:nvSpPr>
        <p:spPr/>
        <p:txBody>
          <a:bodyPr>
            <a:normAutofit fontScale="90000"/>
          </a:bodyPr>
          <a:lstStyle/>
          <a:p>
            <a:r>
              <a:rPr lang="en-US" b="1" u="sng" dirty="0"/>
              <a:t>Species Involvement</a:t>
            </a:r>
            <a:r>
              <a:rPr lang="en-US" dirty="0"/>
              <a:t>: Which shark species are most involved in attacks, and are some more likely to cause severe injuries?</a:t>
            </a:r>
          </a:p>
        </p:txBody>
      </p:sp>
      <p:pic>
        <p:nvPicPr>
          <p:cNvPr id="11" name="Content Placeholder 10" descr="A pie chart with text on it&#10;&#10;Description automatically generated">
            <a:extLst>
              <a:ext uri="{FF2B5EF4-FFF2-40B4-BE49-F238E27FC236}">
                <a16:creationId xmlns:a16="http://schemas.microsoft.com/office/drawing/2014/main" id="{A30BB7A0-18F7-6BC9-058C-70114CCF934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25717" y="2610073"/>
            <a:ext cx="4753842" cy="3460858"/>
          </a:xfrm>
          <a:ln w="19050">
            <a:solidFill>
              <a:schemeClr val="accent1">
                <a:shade val="15000"/>
              </a:schemeClr>
            </a:solidFill>
          </a:ln>
        </p:spPr>
      </p:pic>
      <p:pic>
        <p:nvPicPr>
          <p:cNvPr id="7" name="Picture 4" descr="Project Jupyter | Try Jupyter">
            <a:extLst>
              <a:ext uri="{FF2B5EF4-FFF2-40B4-BE49-F238E27FC236}">
                <a16:creationId xmlns:a16="http://schemas.microsoft.com/office/drawing/2014/main" id="{1F3F2D68-8020-130A-2ADD-67C649444A9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32A0CB8-9F56-7B48-E992-F0D3034D071D}"/>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13" name="Picture 12" descr="A blue circle with orange triangle and green triangle with black text&#10;&#10;Description automatically generated">
            <a:extLst>
              <a:ext uri="{FF2B5EF4-FFF2-40B4-BE49-F238E27FC236}">
                <a16:creationId xmlns:a16="http://schemas.microsoft.com/office/drawing/2014/main" id="{6B59FFEB-0BB9-5051-FAE7-258B092342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236" y="2610073"/>
            <a:ext cx="4345472" cy="3460859"/>
          </a:xfrm>
          <a:prstGeom prst="rect">
            <a:avLst/>
          </a:prstGeom>
          <a:ln w="19050">
            <a:solidFill>
              <a:schemeClr val="accent1">
                <a:shade val="15000"/>
              </a:schemeClr>
            </a:solidFill>
          </a:ln>
        </p:spPr>
      </p:pic>
    </p:spTree>
    <p:extLst>
      <p:ext uri="{BB962C8B-B14F-4D97-AF65-F5344CB8AC3E}">
        <p14:creationId xmlns:p14="http://schemas.microsoft.com/office/powerpoint/2010/main" val="585918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3E84B-1A7D-CBA6-F24B-1722BDE4CB3E}"/>
              </a:ext>
            </a:extLst>
          </p:cNvPr>
          <p:cNvSpPr>
            <a:spLocks noGrp="1"/>
          </p:cNvSpPr>
          <p:nvPr>
            <p:ph type="title"/>
          </p:nvPr>
        </p:nvSpPr>
        <p:spPr/>
        <p:txBody>
          <a:bodyPr>
            <a:normAutofit/>
          </a:bodyPr>
          <a:lstStyle/>
          <a:p>
            <a:r>
              <a:rPr lang="en-US" b="1" u="sng" dirty="0"/>
              <a:t>Geographic Hotspots</a:t>
            </a:r>
            <a:r>
              <a:rPr lang="en-US" dirty="0"/>
              <a:t>: Which locations are more prone to attacks, and why? (1 of 2)</a:t>
            </a:r>
          </a:p>
        </p:txBody>
      </p:sp>
      <p:pic>
        <p:nvPicPr>
          <p:cNvPr id="7" name="Picture 4" descr="Project Jupyter | Try Jupyter">
            <a:extLst>
              <a:ext uri="{FF2B5EF4-FFF2-40B4-BE49-F238E27FC236}">
                <a16:creationId xmlns:a16="http://schemas.microsoft.com/office/drawing/2014/main" id="{13666262-B16B-971C-A95E-1C55AC25AC5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850" r="27992"/>
          <a:stretch/>
        </p:blipFill>
        <p:spPr bwMode="auto">
          <a:xfrm>
            <a:off x="11086857" y="273254"/>
            <a:ext cx="844755" cy="102762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2FA102F-E02D-F7DF-A693-2C6E9A4F5E40}"/>
              </a:ext>
            </a:extLst>
          </p:cNvPr>
          <p:cNvSpPr txBox="1"/>
          <p:nvPr/>
        </p:nvSpPr>
        <p:spPr>
          <a:xfrm>
            <a:off x="10765294" y="103198"/>
            <a:ext cx="643125" cy="307777"/>
          </a:xfrm>
          <a:prstGeom prst="rect">
            <a:avLst/>
          </a:prstGeom>
          <a:noFill/>
        </p:spPr>
        <p:txBody>
          <a:bodyPr wrap="none" rtlCol="0">
            <a:spAutoFit/>
          </a:bodyPr>
          <a:lstStyle/>
          <a:p>
            <a:r>
              <a:rPr lang="en-US" sz="1400" dirty="0"/>
              <a:t>Go to</a:t>
            </a:r>
          </a:p>
        </p:txBody>
      </p:sp>
      <p:pic>
        <p:nvPicPr>
          <p:cNvPr id="3074" name="Picture 2" descr="Download Ai Generated, Car, Purple. Royalty-Free Stock Illustration Image -  Pixabay">
            <a:extLst>
              <a:ext uri="{FF2B5EF4-FFF2-40B4-BE49-F238E27FC236}">
                <a16:creationId xmlns:a16="http://schemas.microsoft.com/office/drawing/2014/main" id="{0BFCC470-0515-D1D3-8D75-084C946328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48216" y="1470958"/>
            <a:ext cx="1122036" cy="641673"/>
          </a:xfrm>
          <a:prstGeom prst="rect">
            <a:avLst/>
          </a:prstGeom>
          <a:noFill/>
          <a:ln w="19050">
            <a:solidFill>
              <a:schemeClr val="accent1">
                <a:shade val="15000"/>
              </a:schemeClr>
            </a:solidFill>
          </a:ln>
          <a:extLst>
            <a:ext uri="{909E8E84-426E-40DD-AFC4-6F175D3DCCD1}">
              <a14:hiddenFill xmlns:a14="http://schemas.microsoft.com/office/drawing/2010/main">
                <a:solidFill>
                  <a:srgbClr val="FFFFFF"/>
                </a:solidFill>
              </a14:hiddenFill>
            </a:ext>
          </a:extLst>
        </p:spPr>
      </p:pic>
      <p:pic>
        <p:nvPicPr>
          <p:cNvPr id="5" name="Content Placeholder 4" descr="A graph with blue lines&#10;&#10;Description automatically generated">
            <a:extLst>
              <a:ext uri="{FF2B5EF4-FFF2-40B4-BE49-F238E27FC236}">
                <a16:creationId xmlns:a16="http://schemas.microsoft.com/office/drawing/2014/main" id="{C0254925-B85C-B817-2C94-AE0CAC6689A8}"/>
              </a:ext>
            </a:extLst>
          </p:cNvPr>
          <p:cNvPicPr>
            <a:picLocks noChangeAspect="1"/>
          </p:cNvPicPr>
          <p:nvPr/>
        </p:nvPicPr>
        <p:blipFill>
          <a:blip r:embed="rId4"/>
          <a:stretch>
            <a:fillRect/>
          </a:stretch>
        </p:blipFill>
        <p:spPr>
          <a:xfrm>
            <a:off x="788014" y="2516213"/>
            <a:ext cx="4611138" cy="4286917"/>
          </a:xfrm>
          <a:prstGeom prst="rect">
            <a:avLst/>
          </a:prstGeom>
          <a:ln w="19050">
            <a:solidFill>
              <a:schemeClr val="accent1">
                <a:shade val="15000"/>
              </a:schemeClr>
            </a:solidFill>
          </a:ln>
        </p:spPr>
      </p:pic>
      <p:pic>
        <p:nvPicPr>
          <p:cNvPr id="9" name="Picture 8" descr="A pie chart with different colors and numbers&#10;&#10;Description automatically generated">
            <a:extLst>
              <a:ext uri="{FF2B5EF4-FFF2-40B4-BE49-F238E27FC236}">
                <a16:creationId xmlns:a16="http://schemas.microsoft.com/office/drawing/2014/main" id="{EC6602A6-21F7-327E-C3FD-74AAF08623C4}"/>
              </a:ext>
            </a:extLst>
          </p:cNvPr>
          <p:cNvPicPr>
            <a:picLocks noChangeAspect="1"/>
          </p:cNvPicPr>
          <p:nvPr/>
        </p:nvPicPr>
        <p:blipFill>
          <a:blip r:embed="rId5"/>
          <a:stretch>
            <a:fillRect/>
          </a:stretch>
        </p:blipFill>
        <p:spPr>
          <a:xfrm>
            <a:off x="5979276" y="2516213"/>
            <a:ext cx="5424710" cy="4068533"/>
          </a:xfrm>
          <a:prstGeom prst="rect">
            <a:avLst/>
          </a:prstGeom>
          <a:ln w="19050">
            <a:solidFill>
              <a:schemeClr val="accent1">
                <a:shade val="15000"/>
              </a:schemeClr>
            </a:solidFill>
          </a:ln>
        </p:spPr>
      </p:pic>
    </p:spTree>
    <p:extLst>
      <p:ext uri="{BB962C8B-B14F-4D97-AF65-F5344CB8AC3E}">
        <p14:creationId xmlns:p14="http://schemas.microsoft.com/office/powerpoint/2010/main" val="4268054934"/>
      </p:ext>
    </p:extLst>
  </p:cSld>
  <p:clrMapOvr>
    <a:masterClrMapping/>
  </p:clrMapOvr>
</p:sld>
</file>

<file path=ppt/theme/theme1.xml><?xml version="1.0" encoding="utf-8"?>
<a:theme xmlns:a="http://schemas.openxmlformats.org/drawingml/2006/main" name="RocaVTI">
  <a:themeElements>
    <a:clrScheme name="AnalogousFromLightSeedLeftStep">
      <a:dk1>
        <a:srgbClr val="000000"/>
      </a:dk1>
      <a:lt1>
        <a:srgbClr val="FFFFFF"/>
      </a:lt1>
      <a:dk2>
        <a:srgbClr val="24393F"/>
      </a:dk2>
      <a:lt2>
        <a:srgbClr val="E8E8E2"/>
      </a:lt2>
      <a:accent1>
        <a:srgbClr val="8885D7"/>
      </a:accent1>
      <a:accent2>
        <a:srgbClr val="6A90CE"/>
      </a:accent2>
      <a:accent3>
        <a:srgbClr val="5AAEC3"/>
      </a:accent3>
      <a:accent4>
        <a:srgbClr val="5DB4A2"/>
      </a:accent4>
      <a:accent5>
        <a:srgbClr val="68B484"/>
      </a:accent5>
      <a:accent6>
        <a:srgbClr val="62B65E"/>
      </a:accent6>
      <a:hlink>
        <a:srgbClr val="848651"/>
      </a:hlink>
      <a:folHlink>
        <a:srgbClr val="7F7F7F"/>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ae6d70f-954b-4811-92b6-0530d6f84c43}" enabled="0" method="" siteId="{fae6d70f-954b-4811-92b6-0530d6f84c43}" removed="1"/>
</clbl:labelList>
</file>

<file path=docProps/app.xml><?xml version="1.0" encoding="utf-8"?>
<Properties xmlns="http://schemas.openxmlformats.org/officeDocument/2006/extended-properties" xmlns:vt="http://schemas.openxmlformats.org/officeDocument/2006/docPropsVTypes">
  <TotalTime>1083</TotalTime>
  <Words>979</Words>
  <Application>Microsoft Macintosh PowerPoint</Application>
  <PresentationFormat>Widescreen</PresentationFormat>
  <Paragraphs>69</Paragraphs>
  <Slides>14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Aptos</vt:lpstr>
      <vt:lpstr>Arial</vt:lpstr>
      <vt:lpstr>Avenir Next LT Pro</vt:lpstr>
      <vt:lpstr>Avenir Next LT Pro Light</vt:lpstr>
      <vt:lpstr>Georgia Pro Semibold</vt:lpstr>
      <vt:lpstr>Söhne</vt:lpstr>
      <vt:lpstr>RocaVTI</vt:lpstr>
      <vt:lpstr>Analyzing Patterns in Shark Attack Incidents: A Global Perspective</vt:lpstr>
      <vt:lpstr>PowerPoint Presentation</vt:lpstr>
      <vt:lpstr>Introduction</vt:lpstr>
      <vt:lpstr>Exploratory Data Exploration and  the Cleanup Process</vt:lpstr>
      <vt:lpstr>Activities Leading to Attacks: Is there a relationship between certain activities and the likelihood of an attack?</vt:lpstr>
      <vt:lpstr>Seasonal Patterns: Are attacks more frequent during certain months or seasons? (1 of 2)</vt:lpstr>
      <vt:lpstr>Seasonal Patterns: Are attacks more frequent during certain months or seasons? (2 of 2)</vt:lpstr>
      <vt:lpstr>Species Involvement: Which shark species are most involved in attacks, and are some more likely to cause severe injuries?</vt:lpstr>
      <vt:lpstr>Geographic Hotspots: Which locations are more prone to attacks, and why? (1 of 2)</vt:lpstr>
      <vt:lpstr>Geographic Hotspots: Which locations are more prone to attacks, and why? (2 of 2)</vt:lpstr>
      <vt:lpstr>Summary of Findings</vt:lpstr>
      <vt:lpstr>Limitations and Areas for Future Research</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Patterns in Shark Attack Incidents: A Global Perspective</dc:title>
  <dc:creator>Lee, Albert Jay (Al) CIV USARMY CAC (USA)</dc:creator>
  <cp:lastModifiedBy>Albert Lee</cp:lastModifiedBy>
  <cp:revision>34</cp:revision>
  <dcterms:created xsi:type="dcterms:W3CDTF">2024-04-30T13:43:43Z</dcterms:created>
  <dcterms:modified xsi:type="dcterms:W3CDTF">2024-05-03T18:56:21Z</dcterms:modified>
</cp:coreProperties>
</file>

<file path=docProps/thumbnail.jpeg>
</file>